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66"/>
  </p:notesMasterIdLst>
  <p:sldIdLst>
    <p:sldId id="1014" r:id="rId2"/>
    <p:sldId id="1071" r:id="rId3"/>
    <p:sldId id="1080" r:id="rId4"/>
    <p:sldId id="1075" r:id="rId5"/>
    <p:sldId id="1106" r:id="rId6"/>
    <p:sldId id="1076" r:id="rId7"/>
    <p:sldId id="1077" r:id="rId8"/>
    <p:sldId id="1047" r:id="rId9"/>
    <p:sldId id="1086" r:id="rId10"/>
    <p:sldId id="1112" r:id="rId11"/>
    <p:sldId id="1078" r:id="rId12"/>
    <p:sldId id="1097" r:id="rId13"/>
    <p:sldId id="1100" r:id="rId14"/>
    <p:sldId id="1102" r:id="rId15"/>
    <p:sldId id="1103" r:id="rId16"/>
    <p:sldId id="1101" r:id="rId17"/>
    <p:sldId id="1104" r:id="rId18"/>
    <p:sldId id="1105" r:id="rId19"/>
    <p:sldId id="1072" r:id="rId20"/>
    <p:sldId id="1113" r:id="rId21"/>
    <p:sldId id="1114" r:id="rId22"/>
    <p:sldId id="1115" r:id="rId23"/>
    <p:sldId id="1116" r:id="rId24"/>
    <p:sldId id="1128" r:id="rId25"/>
    <p:sldId id="1150" r:id="rId26"/>
    <p:sldId id="1151" r:id="rId27"/>
    <p:sldId id="1153" r:id="rId28"/>
    <p:sldId id="1158" r:id="rId29"/>
    <p:sldId id="1164" r:id="rId30"/>
    <p:sldId id="1159" r:id="rId31"/>
    <p:sldId id="1156" r:id="rId32"/>
    <p:sldId id="1161" r:id="rId33"/>
    <p:sldId id="1160" r:id="rId34"/>
    <p:sldId id="1157" r:id="rId35"/>
    <p:sldId id="1162" r:id="rId36"/>
    <p:sldId id="1154" r:id="rId37"/>
    <p:sldId id="1052" r:id="rId38"/>
    <p:sldId id="1053" r:id="rId39"/>
    <p:sldId id="1163" r:id="rId40"/>
    <p:sldId id="1167" r:id="rId41"/>
    <p:sldId id="1168" r:id="rId42"/>
    <p:sldId id="1084" r:id="rId43"/>
    <p:sldId id="1169" r:id="rId44"/>
    <p:sldId id="1087" r:id="rId45"/>
    <p:sldId id="1088" r:id="rId46"/>
    <p:sldId id="1091" r:id="rId47"/>
    <p:sldId id="1152" r:id="rId48"/>
    <p:sldId id="293" r:id="rId49"/>
    <p:sldId id="275" r:id="rId50"/>
    <p:sldId id="274" r:id="rId51"/>
    <p:sldId id="277" r:id="rId52"/>
    <p:sldId id="278" r:id="rId53"/>
    <p:sldId id="279" r:id="rId54"/>
    <p:sldId id="280" r:id="rId55"/>
    <p:sldId id="281" r:id="rId56"/>
    <p:sldId id="1170" r:id="rId57"/>
    <p:sldId id="1171" r:id="rId58"/>
    <p:sldId id="1172" r:id="rId59"/>
    <p:sldId id="1173" r:id="rId60"/>
    <p:sldId id="1174" r:id="rId61"/>
    <p:sldId id="1175" r:id="rId62"/>
    <p:sldId id="1176" r:id="rId63"/>
    <p:sldId id="1177" r:id="rId64"/>
    <p:sldId id="1178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 autoAdjust="0"/>
    <p:restoredTop sz="96328" autoAdjust="0"/>
  </p:normalViewPr>
  <p:slideViewPr>
    <p:cSldViewPr snapToGrid="0">
      <p:cViewPr varScale="1">
        <p:scale>
          <a:sx n="150" d="100"/>
          <a:sy n="150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8/21/24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988886" y="2224378"/>
            <a:ext cx="62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로완의 </a:t>
            </a:r>
            <a:r>
              <a:rPr kumimoji="1" lang="en-US" altLang="ko-KR" sz="4800" dirty="0">
                <a:solidFill>
                  <a:schemeClr val="bg1"/>
                </a:solidFill>
              </a:rPr>
              <a:t>AI</a:t>
            </a:r>
            <a:endParaRPr kumimoji="1"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99C6E2-CCDD-E78B-EE30-BA752FBF9E2C}"/>
              </a:ext>
            </a:extLst>
          </p:cNvPr>
          <p:cNvSpPr/>
          <p:nvPr/>
        </p:nvSpPr>
        <p:spPr>
          <a:xfrm>
            <a:off x="1347090" y="2787723"/>
            <a:ext cx="5840787" cy="132556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9C350E5-313D-E968-F63A-5BF0D31E6664}"/>
              </a:ext>
            </a:extLst>
          </p:cNvPr>
          <p:cNvSpPr txBox="1"/>
          <p:nvPr/>
        </p:nvSpPr>
        <p:spPr>
          <a:xfrm>
            <a:off x="959081" y="5210762"/>
            <a:ext cx="9608474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800" dirty="0"/>
              <a:t>환자의 상태에 따라 치료컨텐츠를 처방할 수 있어야 한다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03806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 /</a:t>
            </a:r>
            <a:r>
              <a:rPr kumimoji="1" lang="ko-KR" altLang="en-US" dirty="0"/>
              <a:t> 치료</a:t>
            </a:r>
            <a:r>
              <a:rPr kumimoji="1" lang="en-US" altLang="ko-KR" dirty="0"/>
              <a:t> 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 없이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치료 </a:t>
            </a:r>
            <a:r>
              <a:rPr kumimoji="1" lang="en-US" altLang="ko-KR" dirty="0"/>
              <a:t>AI : </a:t>
            </a:r>
            <a:r>
              <a:rPr kumimoji="1" lang="ko-KR" altLang="en-US" dirty="0"/>
              <a:t>극 소수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0432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87735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에 필요한 데이터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77472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52CAD-1B79-80BB-9E3E-2C0D5BF20BF0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133531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2366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11305-9720-07E9-90C5-CB02E725EF2D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426928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CAF62-93AA-C346-7B0F-03861248CF93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157659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로완은 있다</a:t>
            </a:r>
            <a:endParaRPr kumimoji="1" lang="ko-Kore-US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0C64E-A311-A5C3-18E8-64C459D59D75}"/>
              </a:ext>
            </a:extLst>
          </p:cNvPr>
          <p:cNvSpPr txBox="1"/>
          <p:nvPr/>
        </p:nvSpPr>
        <p:spPr>
          <a:xfrm>
            <a:off x="6079840" y="344952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397365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01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현재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8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390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2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4C2E4-F398-6707-22CD-CF108BFFD927}"/>
              </a:ext>
            </a:extLst>
          </p:cNvPr>
          <p:cNvSpPr txBox="1"/>
          <p:nvPr/>
        </p:nvSpPr>
        <p:spPr>
          <a:xfrm>
            <a:off x="1735545" y="5908906"/>
            <a:ext cx="9534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MEET : </a:t>
            </a:r>
            <a:r>
              <a:rPr kumimoji="1" lang="ko-KR" altLang="en-US" sz="2400" dirty="0"/>
              <a:t>디지털 컨텐츠 사용이 경도인지장애에 효과가 있다는 연구과제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2968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3365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 - AI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3838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DEX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82046" y="2580643"/>
            <a:ext cx="238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>
                <a:solidFill>
                  <a:schemeClr val="bg1"/>
                </a:solidFill>
              </a:rPr>
              <a:t>DEX</a:t>
            </a:r>
          </a:p>
        </p:txBody>
      </p:sp>
    </p:spTree>
    <p:extLst>
      <p:ext uri="{BB962C8B-B14F-4D97-AF65-F5344CB8AC3E}">
        <p14:creationId xmlns:p14="http://schemas.microsoft.com/office/powerpoint/2010/main" val="331749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DEX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773DB-4A95-2C7F-FA18-097E1190A7C8}"/>
              </a:ext>
            </a:extLst>
          </p:cNvPr>
          <p:cNvSpPr txBox="1"/>
          <p:nvPr/>
        </p:nvSpPr>
        <p:spPr>
          <a:xfrm>
            <a:off x="3482046" y="2580643"/>
            <a:ext cx="238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>
                <a:solidFill>
                  <a:schemeClr val="bg1"/>
                </a:solidFill>
              </a:rPr>
              <a:t>DEX</a:t>
            </a:r>
          </a:p>
        </p:txBody>
      </p:sp>
    </p:spTree>
    <p:extLst>
      <p:ext uri="{BB962C8B-B14F-4D97-AF65-F5344CB8AC3E}">
        <p14:creationId xmlns:p14="http://schemas.microsoft.com/office/powerpoint/2010/main" val="1161585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DEX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E9317F9-01EA-D597-C2CC-997B4407D7F4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8A08B-ADB7-4F82-9E4D-4B1731C78435}"/>
              </a:ext>
            </a:extLst>
          </p:cNvPr>
          <p:cNvSpPr txBox="1"/>
          <p:nvPr/>
        </p:nvSpPr>
        <p:spPr>
          <a:xfrm>
            <a:off x="3482046" y="2580643"/>
            <a:ext cx="238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>
                <a:solidFill>
                  <a:schemeClr val="bg1"/>
                </a:solidFill>
              </a:rPr>
              <a:t>DEX</a:t>
            </a:r>
          </a:p>
        </p:txBody>
      </p:sp>
    </p:spTree>
    <p:extLst>
      <p:ext uri="{BB962C8B-B14F-4D97-AF65-F5344CB8AC3E}">
        <p14:creationId xmlns:p14="http://schemas.microsoft.com/office/powerpoint/2010/main" val="223646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선순환 체계 구축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</p:spTree>
    <p:extLst>
      <p:ext uri="{BB962C8B-B14F-4D97-AF65-F5344CB8AC3E}">
        <p14:creationId xmlns:p14="http://schemas.microsoft.com/office/powerpoint/2010/main" val="404724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01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53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9960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7AFBB-EBD4-2633-A2B2-5A2DE32F5996}"/>
              </a:ext>
            </a:extLst>
          </p:cNvPr>
          <p:cNvSpPr txBox="1"/>
          <p:nvPr/>
        </p:nvSpPr>
        <p:spPr>
          <a:xfrm>
            <a:off x="7671955" y="331816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2117A-C208-6C70-BBAD-EB1598CD2556}"/>
              </a:ext>
            </a:extLst>
          </p:cNvPr>
          <p:cNvSpPr txBox="1"/>
          <p:nvPr/>
        </p:nvSpPr>
        <p:spPr>
          <a:xfrm>
            <a:off x="5618365" y="488788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37D98-1E4D-B023-6097-715D79654761}"/>
              </a:ext>
            </a:extLst>
          </p:cNvPr>
          <p:cNvSpPr txBox="1"/>
          <p:nvPr/>
        </p:nvSpPr>
        <p:spPr>
          <a:xfrm>
            <a:off x="6147955" y="489169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62AFF-CE2D-F934-D869-C5DEBA4C9868}"/>
              </a:ext>
            </a:extLst>
          </p:cNvPr>
          <p:cNvSpPr txBox="1"/>
          <p:nvPr/>
        </p:nvSpPr>
        <p:spPr>
          <a:xfrm>
            <a:off x="7671955" y="385537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8A73A-78BC-93C2-8BBD-CE2AC4B29E05}"/>
              </a:ext>
            </a:extLst>
          </p:cNvPr>
          <p:cNvSpPr txBox="1"/>
          <p:nvPr/>
        </p:nvSpPr>
        <p:spPr>
          <a:xfrm>
            <a:off x="6132715" y="543652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30843-A321-D289-0099-CB58CEFE0DFC}"/>
              </a:ext>
            </a:extLst>
          </p:cNvPr>
          <p:cNvSpPr txBox="1"/>
          <p:nvPr/>
        </p:nvSpPr>
        <p:spPr>
          <a:xfrm>
            <a:off x="7176655" y="541747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E91F6-4284-ADDD-2701-369A533CA405}"/>
              </a:ext>
            </a:extLst>
          </p:cNvPr>
          <p:cNvSpPr txBox="1"/>
          <p:nvPr/>
        </p:nvSpPr>
        <p:spPr>
          <a:xfrm>
            <a:off x="8174875" y="490693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BA290-44E8-1511-2FE4-FA5F045E274E}"/>
              </a:ext>
            </a:extLst>
          </p:cNvPr>
          <p:cNvSpPr txBox="1"/>
          <p:nvPr/>
        </p:nvSpPr>
        <p:spPr>
          <a:xfrm>
            <a:off x="6144145" y="329911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CB590-F107-1189-E619-050ECDD121E5}"/>
              </a:ext>
            </a:extLst>
          </p:cNvPr>
          <p:cNvSpPr txBox="1"/>
          <p:nvPr/>
        </p:nvSpPr>
        <p:spPr>
          <a:xfrm>
            <a:off x="5622175" y="382870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7BE6E1-A8AF-02CA-C685-2A238188253D}"/>
              </a:ext>
            </a:extLst>
          </p:cNvPr>
          <p:cNvSpPr txBox="1"/>
          <p:nvPr/>
        </p:nvSpPr>
        <p:spPr>
          <a:xfrm>
            <a:off x="6631825" y="384394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9312C-8EF0-6D7D-2D20-2A474403D3E9}"/>
              </a:ext>
            </a:extLst>
          </p:cNvPr>
          <p:cNvSpPr txBox="1"/>
          <p:nvPr/>
        </p:nvSpPr>
        <p:spPr>
          <a:xfrm>
            <a:off x="6624205" y="435067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399812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293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2ABF4-4838-AA21-3A65-2F09225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7" y="2544520"/>
            <a:ext cx="3225800" cy="236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1102C7-243E-C71F-7FF6-E59B2E49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14" y="1466574"/>
            <a:ext cx="3352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C253B-3FD8-B21D-8A99-4E5C84CA3515}"/>
              </a:ext>
            </a:extLst>
          </p:cNvPr>
          <p:cNvSpPr txBox="1"/>
          <p:nvPr/>
        </p:nvSpPr>
        <p:spPr>
          <a:xfrm>
            <a:off x="7671955" y="331816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2142760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7671955" y="331816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302384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7671955" y="33181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1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266927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추천 시스템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426ADF-0A82-03C8-F158-A062B23B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7" y="1872095"/>
            <a:ext cx="2504209" cy="736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27E0E-34C6-C061-53EB-9E006DD54B6D}"/>
              </a:ext>
            </a:extLst>
          </p:cNvPr>
          <p:cNvSpPr txBox="1"/>
          <p:nvPr/>
        </p:nvSpPr>
        <p:spPr>
          <a:xfrm>
            <a:off x="6615545" y="2178627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item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E3D51-E1A3-EFA9-C642-A6CB77866DC7}"/>
              </a:ext>
            </a:extLst>
          </p:cNvPr>
          <p:cNvSpPr txBox="1"/>
          <p:nvPr/>
        </p:nvSpPr>
        <p:spPr>
          <a:xfrm>
            <a:off x="8197735" y="494122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1543523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8197735" y="494122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?</a:t>
            </a:r>
            <a:endParaRPr kumimoji="1" lang="ko-Kore-US" altLang="en-US" sz="2000" b="1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77400CE-173F-3AFD-3FB4-B6EFF4E1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1851896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추천 시스템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B8511-5EAB-0788-587B-0E7DB24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17255"/>
            <a:ext cx="5905500" cy="4241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2A478-4E90-8339-FF45-0FFF7B9C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63" y="3253750"/>
            <a:ext cx="1550555" cy="1700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989E7-7FE2-52EB-AEC4-E0DEAFBA4185}"/>
              </a:ext>
            </a:extLst>
          </p:cNvPr>
          <p:cNvSpPr txBox="1"/>
          <p:nvPr/>
        </p:nvSpPr>
        <p:spPr>
          <a:xfrm>
            <a:off x="3969327" y="40524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user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B278C-9F4B-5BDF-42AE-2B345EA73F1C}"/>
              </a:ext>
            </a:extLst>
          </p:cNvPr>
          <p:cNvSpPr txBox="1"/>
          <p:nvPr/>
        </p:nvSpPr>
        <p:spPr>
          <a:xfrm>
            <a:off x="8197735" y="494122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 b="1"/>
              <a:t>5</a:t>
            </a:r>
            <a:endParaRPr kumimoji="1" lang="ko-Kore-US" altLang="en-US" sz="2000" b="1"/>
          </a:p>
        </p:txBody>
      </p:sp>
    </p:spTree>
    <p:extLst>
      <p:ext uri="{BB962C8B-B14F-4D97-AF65-F5344CB8AC3E}">
        <p14:creationId xmlns:p14="http://schemas.microsoft.com/office/powerpoint/2010/main" val="147361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기존 추천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659ED-16D5-2F8B-723F-EFC985B9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E64A25D1-C9A2-3B8E-21EB-1FD29A7265A0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F970844F-95EE-98E7-BCF0-4B0B8EB1EE54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93271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DTx</a:t>
            </a:r>
            <a:r>
              <a:rPr kumimoji="1" lang="ko-KR" altLang="en-US" sz="4400" dirty="0"/>
              <a:t>에 적용하려니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863CCC-BC5A-6464-12E2-E1116419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A555128-4AD2-51AA-C8A3-15DD3BC34D68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DD400CC2-E321-8943-C7F9-297334AB4138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F70CD965-1DDE-68B3-AAD8-84DAC6D00320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6A35239B-723C-18F2-0A60-48BC7FF40EA9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97991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DTx</a:t>
            </a:r>
            <a:r>
              <a:rPr kumimoji="1" lang="ko-KR" altLang="en-US" sz="4400" dirty="0"/>
              <a:t>에서의 문제점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6DA5F4-8F4F-E9F7-7B37-29B9C8E8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12" name="Google Shape;153;p24">
            <a:extLst>
              <a:ext uri="{FF2B5EF4-FFF2-40B4-BE49-F238E27FC236}">
                <a16:creationId xmlns:a16="http://schemas.microsoft.com/office/drawing/2014/main" id="{6DEE31E9-D0E3-76E6-8B5F-900B4BF3BE47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74CE9322-F99E-B0B1-B93B-0F81EE4739EA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81481F8-529B-A158-982E-B6FD6EE8CA6D}"/>
              </a:ext>
            </a:extLst>
          </p:cNvPr>
          <p:cNvSpPr txBox="1"/>
          <p:nvPr/>
        </p:nvSpPr>
        <p:spPr>
          <a:xfrm>
            <a:off x="883652" y="473714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저하 정도가</a:t>
            </a:r>
            <a:endParaRPr lang="en-US" altLang="ko-KR" sz="2000" dirty="0"/>
          </a:p>
          <a:p>
            <a:pPr algn="ctr"/>
            <a:r>
              <a:rPr lang="ko-KR" altLang="en-US" sz="2000" dirty="0"/>
              <a:t>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B5AF9E5C-99DE-BB83-0FA9-DCE92AB24D96}"/>
              </a:ext>
            </a:extLst>
          </p:cNvPr>
          <p:cNvSpPr txBox="1"/>
          <p:nvPr/>
        </p:nvSpPr>
        <p:spPr>
          <a:xfrm>
            <a:off x="9430612" y="4758307"/>
            <a:ext cx="228369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사용자가 선택하지 않았는데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3D877D0F-82F5-A51D-80C2-0C3671836B8B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577F7209-6999-FC11-DB85-A64E3B152ECB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61638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44FE9D-6FF4-5E05-5240-D231DA1A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유일한 데이터</a:t>
            </a:r>
            <a:endParaRPr kumimoji="1" lang="ko-Kore-US" altLang="en-US" sz="44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E34CF-9BAA-6BED-A8D4-295F0DE793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E8A50B1-05C4-9560-B0A6-D75DD3E67BA8}"/>
              </a:ext>
            </a:extLst>
          </p:cNvPr>
          <p:cNvSpPr/>
          <p:nvPr/>
        </p:nvSpPr>
        <p:spPr>
          <a:xfrm>
            <a:off x="5655704" y="397208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6955E-5A1F-7D56-4C61-710A042391B9}"/>
              </a:ext>
            </a:extLst>
          </p:cNvPr>
          <p:cNvSpPr txBox="1"/>
          <p:nvPr/>
        </p:nvSpPr>
        <p:spPr>
          <a:xfrm>
            <a:off x="7291250" y="3779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6600-5867-C10B-35CC-F7DCDB0BAB81}"/>
              </a:ext>
            </a:extLst>
          </p:cNvPr>
          <p:cNvSpPr txBox="1"/>
          <p:nvPr/>
        </p:nvSpPr>
        <p:spPr>
          <a:xfrm>
            <a:off x="3356792" y="2677148"/>
            <a:ext cx="957313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02219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69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086BC-0B98-9CAA-9766-63EC72DA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36" y="2079531"/>
            <a:ext cx="7772400" cy="32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6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44FE9D-6FF4-5E05-5240-D231DA1A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유일한 데이터</a:t>
            </a:r>
            <a:endParaRPr kumimoji="1" lang="ko-Kore-US" altLang="en-US" sz="44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E34CF-9BAA-6BED-A8D4-295F0DE793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E8A50B1-05C4-9560-B0A6-D75DD3E67BA8}"/>
              </a:ext>
            </a:extLst>
          </p:cNvPr>
          <p:cNvSpPr/>
          <p:nvPr/>
        </p:nvSpPr>
        <p:spPr>
          <a:xfrm>
            <a:off x="5747144" y="412067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6955E-5A1F-7D56-4C61-710A042391B9}"/>
              </a:ext>
            </a:extLst>
          </p:cNvPr>
          <p:cNvSpPr txBox="1"/>
          <p:nvPr/>
        </p:nvSpPr>
        <p:spPr>
          <a:xfrm>
            <a:off x="7234100" y="3619808"/>
            <a:ext cx="342754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반응시간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)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6600-5867-C10B-35CC-F7DCDB0BAB81}"/>
              </a:ext>
            </a:extLst>
          </p:cNvPr>
          <p:cNvSpPr txBox="1"/>
          <p:nvPr/>
        </p:nvSpPr>
        <p:spPr>
          <a:xfrm>
            <a:off x="1322252" y="2311388"/>
            <a:ext cx="3897221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성별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나이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교육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대영역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소영역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306974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44FE9D-6FF4-5E05-5240-D231DA1A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유일한 데이터</a:t>
            </a:r>
            <a:endParaRPr kumimoji="1" lang="ko-Kore-US" altLang="en-US" sz="44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E34CF-9BAA-6BED-A8D4-295F0DE793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E8A50B1-05C4-9560-B0A6-D75DD3E67BA8}"/>
              </a:ext>
            </a:extLst>
          </p:cNvPr>
          <p:cNvSpPr/>
          <p:nvPr/>
        </p:nvSpPr>
        <p:spPr>
          <a:xfrm>
            <a:off x="5747144" y="412067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6955E-5A1F-7D56-4C61-710A042391B9}"/>
              </a:ext>
            </a:extLst>
          </p:cNvPr>
          <p:cNvSpPr txBox="1"/>
          <p:nvPr/>
        </p:nvSpPr>
        <p:spPr>
          <a:xfrm>
            <a:off x="7234100" y="3619808"/>
            <a:ext cx="342754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반응시간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)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6600-5867-C10B-35CC-F7DCDB0BAB81}"/>
              </a:ext>
            </a:extLst>
          </p:cNvPr>
          <p:cNvSpPr txBox="1"/>
          <p:nvPr/>
        </p:nvSpPr>
        <p:spPr>
          <a:xfrm>
            <a:off x="1322252" y="2311388"/>
            <a:ext cx="3897221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성별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나이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교육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내적 상태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 속성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algn="ctr"/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대영역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소영역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게임 고유 상태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465937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내적 값을 찾아내기 위한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2FE8C-BE3B-9263-7086-0634392E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46" y="2118575"/>
            <a:ext cx="6890417" cy="39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8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를 위한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사용자의 내적 잠재값과 컨텐츠의 내적 잠재값을 찾아내고</a:t>
            </a:r>
            <a:endParaRPr kumimoji="1" lang="en-US" altLang="ko-KR" dirty="0"/>
          </a:p>
          <a:p>
            <a:r>
              <a:rPr kumimoji="1" lang="ko-KR" altLang="en-US" dirty="0"/>
              <a:t>이를 사용하여 점수를 예측한다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예측된 점수로 환자에게 적절 난이도의 컨텐츠를 찾는다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2FE8C-BE3B-9263-7086-0634392E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187" y="3490175"/>
            <a:ext cx="5560868" cy="32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05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경도인지장애 환자를 위한 슈퍼브레인</a:t>
            </a:r>
            <a:endParaRPr kumimoji="1" lang="ko-Kore-US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230072-42E1-D634-86A5-5072CA35478F}"/>
              </a:ext>
            </a:extLst>
          </p:cNvPr>
          <p:cNvGrpSpPr/>
          <p:nvPr/>
        </p:nvGrpSpPr>
        <p:grpSpPr>
          <a:xfrm>
            <a:off x="6188986" y="1915846"/>
            <a:ext cx="5378098" cy="3883690"/>
            <a:chOff x="1092200" y="2470415"/>
            <a:chExt cx="5378098" cy="38836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43062F-5E85-9EEB-41FD-1573D52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302" y="5048626"/>
              <a:ext cx="2209272" cy="13054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F2FF63-64A7-61A4-3D1B-4F9C0266E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370" y="3297501"/>
              <a:ext cx="2233928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AFDDE1E-7DBB-388D-D5D2-26666F763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470415"/>
              <a:ext cx="2209272" cy="13255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A41F85-69A0-ACCC-0476-441B4583E540}"/>
              </a:ext>
            </a:extLst>
          </p:cNvPr>
          <p:cNvGrpSpPr/>
          <p:nvPr/>
        </p:nvGrpSpPr>
        <p:grpSpPr>
          <a:xfrm>
            <a:off x="1092200" y="2523119"/>
            <a:ext cx="4237584" cy="2669144"/>
            <a:chOff x="3157719" y="1440030"/>
            <a:chExt cx="6043134" cy="3806414"/>
          </a:xfrm>
        </p:grpSpPr>
        <p:pic>
          <p:nvPicPr>
            <p:cNvPr id="9" name="그림 8" descr="텍스트, 모니터, 어두운이(가) 표시된 사진&#10;&#10;자동 생성된 설명">
              <a:extLst>
                <a:ext uri="{FF2B5EF4-FFF2-40B4-BE49-F238E27FC236}">
                  <a16:creationId xmlns:a16="http://schemas.microsoft.com/office/drawing/2014/main" id="{2E647E69-F610-81FB-6EFD-993D4FBF3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"/>
            <a:stretch/>
          </p:blipFill>
          <p:spPr>
            <a:xfrm>
              <a:off x="3157719" y="1440030"/>
              <a:ext cx="6043134" cy="38064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9C16874-8A4B-D6C9-438F-D8648A37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170" y="1663595"/>
              <a:ext cx="5634720" cy="33708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67420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E77BCA-51DE-6530-806B-33F3C25FF1D1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53CE6E8-0CFE-57E5-CE8B-816D0E41ADC9}"/>
              </a:ext>
            </a:extLst>
          </p:cNvPr>
          <p:cNvSpPr txBox="1"/>
          <p:nvPr/>
        </p:nvSpPr>
        <p:spPr>
          <a:xfrm>
            <a:off x="5409146" y="3383936"/>
            <a:ext cx="148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25</a:t>
            </a:r>
            <a:r>
              <a:rPr kumimoji="1" lang="ko-KR" altLang="en-US" dirty="0"/>
              <a:t>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90</a:t>
            </a:r>
            <a:r>
              <a:rPr kumimoji="1" lang="ko-KR" altLang="en-US" dirty="0"/>
              <a:t>점</a:t>
            </a:r>
            <a:endParaRPr kumimoji="1" lang="ko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27AD31-BFAC-1F49-3116-A0A38E9DB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14" y="2993699"/>
            <a:ext cx="3297656" cy="1987628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01A03EA-9294-E435-2880-5D2E9D1A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특정 환자의 전체 컨텐츠에 대한 반응시간과 정확도를 예측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4518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3A021-593D-FD00-76B5-5DCEF1F5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3653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개별 환자의 인지저하에 따른 개별 난이도 순의 컨텐츠 리스트 생성</a:t>
            </a:r>
            <a:endParaRPr kumimoji="1" lang="en-US" altLang="ko-KR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ko-Kore-US" altLang="en-US"/>
              <a:t>적절</a:t>
            </a:r>
            <a:r>
              <a:rPr kumimoji="1" lang="ko-KR" altLang="en-US" dirty="0"/>
              <a:t> 난이도의 치료 컨텐츠를 처방</a:t>
            </a:r>
            <a:endParaRPr kumimoji="1" lang="en-US" altLang="ko-KR" dirty="0"/>
          </a:p>
          <a:p>
            <a:r>
              <a:rPr kumimoji="1" lang="ko-KR" altLang="en-US" dirty="0"/>
              <a:t>환자 맞춤형 처방</a:t>
            </a:r>
            <a:endParaRPr kumimoji="1" lang="ko-Kore-US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923CD5-5DD0-54BD-93C5-8B89C3A0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42" y="2870872"/>
            <a:ext cx="1890367" cy="23968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9C77E5-4487-8360-CB5C-42C5F990A0D4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37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073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11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로완의 </a:t>
            </a:r>
            <a:r>
              <a:rPr kumimoji="1" lang="en-US" altLang="ko-KR"/>
              <a:t>DTx</a:t>
            </a:r>
            <a:r>
              <a:rPr kumimoji="1" lang="ko-KR" altLang="en-US"/>
              <a:t>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환자의 상태를 실시간으로 보여줍니다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치료 커리큘럼을 제안하고</a:t>
            </a:r>
            <a:endParaRPr kumimoji="1" lang="en-US" altLang="ko-KR"/>
          </a:p>
          <a:p>
            <a:r>
              <a:rPr kumimoji="1" lang="ko-KR" altLang="en-US"/>
              <a:t>치료 수행 후의 상태를 예측합니다</a:t>
            </a:r>
            <a:r>
              <a:rPr kumimoji="1" lang="en-US" altLang="ko-KR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31194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목표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상태 진단</a:t>
            </a:r>
            <a:endParaRPr kumimoji="1" lang="en-US" altLang="ko-KR"/>
          </a:p>
          <a:p>
            <a:r>
              <a:rPr kumimoji="1" lang="ko-KR" altLang="en-US"/>
              <a:t>환자 별 치료 커리큘럼</a:t>
            </a:r>
            <a:endParaRPr kumimoji="1" lang="en-US" altLang="ko-KR"/>
          </a:p>
          <a:p>
            <a:r>
              <a:rPr kumimoji="1" lang="ko-KR" altLang="en-US"/>
              <a:t>환자의 예후 예측</a:t>
            </a:r>
            <a:endParaRPr kumimoji="1" lang="en-US" altLang="ko-KR"/>
          </a:p>
          <a:p>
            <a:r>
              <a:rPr kumimoji="1" lang="ko-KR" altLang="en-US"/>
              <a:t>음성 인터페이스</a:t>
            </a:r>
            <a:endParaRPr kumimoji="1" lang="en-US" altLang="ko-KR"/>
          </a:p>
          <a:p>
            <a:r>
              <a:rPr kumimoji="1" lang="ko-KR" altLang="en-US"/>
              <a:t>컨텐츠 에셋 자동 생성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22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순환 의존 관계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865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상태 진단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가용한</a:t>
            </a:r>
            <a:r>
              <a:rPr kumimoji="1" lang="ko-KR" altLang="en-US"/>
              <a:t> 모든 환자의 데이터 사용</a:t>
            </a:r>
            <a:endParaRPr kumimoji="1" lang="en-US" altLang="ko-KR"/>
          </a:p>
          <a:p>
            <a:pPr lvl="1"/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530C9-6308-AF53-F793-93EDF712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71" y="2778202"/>
            <a:ext cx="1084748" cy="1088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C36AE5-DB3F-CE28-9984-AB381A4C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9" y="4656220"/>
            <a:ext cx="985981" cy="1104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66A40A-9D68-B987-D79E-2932C228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50" y="2876641"/>
            <a:ext cx="874743" cy="1018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44B0FE-06BB-BF1A-DF42-D854B6006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145" y="4943061"/>
            <a:ext cx="842880" cy="827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8D6C73-8CFA-30BA-A8B1-7423B0445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320" y="2906170"/>
            <a:ext cx="930443" cy="930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50E61B-DD6F-7956-DC2D-FCD52E60A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1458" y="4842163"/>
            <a:ext cx="1115293" cy="963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813C09-92EA-1438-8C3E-0AB2709B4861}"/>
              </a:ext>
            </a:extLst>
          </p:cNvPr>
          <p:cNvSpPr txBox="1"/>
          <p:nvPr/>
        </p:nvSpPr>
        <p:spPr>
          <a:xfrm>
            <a:off x="2834530" y="396932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환자</a:t>
            </a:r>
            <a:r>
              <a:rPr kumimoji="1" lang="ko-KR" altLang="en-US"/>
              <a:t> 속성</a:t>
            </a:r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BF935-53B5-CD38-E810-AA3723B43675}"/>
              </a:ext>
            </a:extLst>
          </p:cNvPr>
          <p:cNvSpPr txBox="1"/>
          <p:nvPr/>
        </p:nvSpPr>
        <p:spPr>
          <a:xfrm>
            <a:off x="5002767" y="398664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 기록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4587E-FB8C-78ED-0C94-7B4A43DB85B5}"/>
              </a:ext>
            </a:extLst>
          </p:cNvPr>
          <p:cNvSpPr txBox="1"/>
          <p:nvPr/>
        </p:nvSpPr>
        <p:spPr>
          <a:xfrm>
            <a:off x="7316476" y="398318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의사 의견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BBD47-6A9E-1B40-A4F7-9728B0F6D5A3}"/>
              </a:ext>
            </a:extLst>
          </p:cNvPr>
          <p:cNvSpPr txBox="1"/>
          <p:nvPr/>
        </p:nvSpPr>
        <p:spPr>
          <a:xfrm>
            <a:off x="4995839" y="599555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환자 느낌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A0684-98EB-EF06-7000-916045502CFD}"/>
              </a:ext>
            </a:extLst>
          </p:cNvPr>
          <p:cNvSpPr txBox="1"/>
          <p:nvPr/>
        </p:nvSpPr>
        <p:spPr>
          <a:xfrm>
            <a:off x="2831067" y="596091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활동 추출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D3F93-C087-E233-82F0-3A66CEF1B812}"/>
              </a:ext>
            </a:extLst>
          </p:cNvPr>
          <p:cNvSpPr txBox="1"/>
          <p:nvPr/>
        </p:nvSpPr>
        <p:spPr>
          <a:xfrm>
            <a:off x="7264521" y="59886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장치 데이터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63323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상태 진단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실시간으로</a:t>
            </a:r>
            <a:r>
              <a:rPr kumimoji="1" lang="ko-KR" altLang="en-US"/>
              <a:t> 표시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B519FF-B8CB-084A-F97D-F5B26E97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62" y="2943963"/>
            <a:ext cx="5770966" cy="28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09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</a:t>
            </a:r>
            <a:r>
              <a:rPr kumimoji="1" lang="ko-KR" altLang="en-US"/>
              <a:t> 별 치료 커리큘럼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D9D80-AB67-9F93-A4D9-C4AFAFB7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62" y="2943963"/>
            <a:ext cx="5770966" cy="2818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219CB3-4DA0-E4C3-2117-20C35257A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3621504"/>
            <a:ext cx="1148359" cy="15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4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1D6E-96B6-05C6-DD7E-DDECFD83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환자의</a:t>
            </a:r>
            <a:r>
              <a:rPr kumimoji="1" lang="ko-KR" altLang="en-US"/>
              <a:t> 예후 예측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E9BAA-A325-BE3D-AC35-5F6EAED2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625247-D358-81DA-9F2B-BB37BBCF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62" y="2943963"/>
            <a:ext cx="5770966" cy="2818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4149C-1EB4-D3B6-5D73-9E5FF2CD2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923" y="3782290"/>
            <a:ext cx="1256629" cy="12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93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F031D-5F12-75FF-5E73-E7AA410E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음성</a:t>
            </a:r>
            <a:r>
              <a:rPr kumimoji="1" lang="ko-KR" altLang="en-US"/>
              <a:t> 인터페이스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80441-95AC-375E-2D84-D2F0ABCD5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830E7-4C94-5A36-6742-C78324EE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933" y="3013363"/>
            <a:ext cx="2667232" cy="2192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F72313-E5D6-33F7-C524-A8CF771C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43" y="3065317"/>
            <a:ext cx="1594954" cy="213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55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6B683-9D93-8B6D-8BC3-0A670332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컨텐츠</a:t>
            </a:r>
            <a:r>
              <a:rPr kumimoji="1" lang="ko-KR" altLang="en-US"/>
              <a:t> 에셋 자동 생성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6ABCC-2A92-720E-C954-C3469D52C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72B206-FB7A-C1B7-943C-45707318D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1" y="2088573"/>
            <a:ext cx="2766290" cy="2962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65D78-363F-59B7-556F-8DE3359B1A8D}"/>
              </a:ext>
            </a:extLst>
          </p:cNvPr>
          <p:cNvSpPr txBox="1"/>
          <p:nvPr/>
        </p:nvSpPr>
        <p:spPr>
          <a:xfrm>
            <a:off x="2623249" y="533746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이미지 자동 생성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E790-0FC8-0269-FA66-AE1C564EC8D4}"/>
              </a:ext>
            </a:extLst>
          </p:cNvPr>
          <p:cNvSpPr txBox="1"/>
          <p:nvPr/>
        </p:nvSpPr>
        <p:spPr>
          <a:xfrm>
            <a:off x="7856804" y="5323607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동영상에서 퀴즈 자동 생성</a:t>
            </a:r>
            <a:endParaRPr kumimoji="1" lang="ko-Kore-US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BA7DD-48EB-16DE-EBC4-F11CE6A1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46" y="2306780"/>
            <a:ext cx="4751131" cy="26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44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A682D7-B4A1-45B8-EF4A-FB1AC495F8A8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88E6A4-96DA-D809-D0C4-DDBB7E2A51B8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D7FE60-DFDB-4878-0A39-57CD69AA772E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22A0F2-F21C-2F3A-34C2-7E658F5DDF96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830F0-4083-3B58-789E-6763202CDECF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A8B55F-C089-3955-46C2-430E5E881326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18E9F-4D28-DEB1-DF28-9014C28CFB0E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95562A-21B9-2EA0-68C1-E2D6FF49EC22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00570-AF94-BF50-44D7-ADD2C252B842}"/>
              </a:ext>
            </a:extLst>
          </p:cNvPr>
          <p:cNvSpPr txBox="1"/>
          <p:nvPr/>
        </p:nvSpPr>
        <p:spPr>
          <a:xfrm>
            <a:off x="4386649" y="3707027"/>
            <a:ext cx="39563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M : </a:t>
            </a:r>
            <a:r>
              <a:rPr kumimoji="1" lang="ko-KR" altLang="en-US"/>
              <a:t>사용자 상태 측정</a:t>
            </a:r>
            <a:r>
              <a:rPr kumimoji="1" lang="en-US" altLang="ko-KR"/>
              <a:t>(</a:t>
            </a:r>
            <a:r>
              <a:rPr kumimoji="1" lang="en-US" altLang="ko-Kore-US"/>
              <a:t>Measurement)</a:t>
            </a:r>
          </a:p>
          <a:p>
            <a:r>
              <a:rPr kumimoji="1" lang="en-US" altLang="ko-Kore-US"/>
              <a:t>M</a:t>
            </a:r>
            <a:r>
              <a:rPr kumimoji="1" lang="ko-KR" altLang="en-US"/>
              <a:t>을 개선하는 것이 </a:t>
            </a:r>
            <a:r>
              <a:rPr kumimoji="1" lang="en-US" altLang="ko-Kore-US"/>
              <a:t>DPO</a:t>
            </a:r>
            <a:r>
              <a:rPr kumimoji="1" lang="ko-KR" altLang="en-US"/>
              <a:t>의 목적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U : </a:t>
            </a:r>
            <a:r>
              <a:rPr kumimoji="1" lang="ko-KR" altLang="en-US"/>
              <a:t>사용자</a:t>
            </a:r>
            <a:r>
              <a:rPr kumimoji="1" lang="en-US" altLang="ko-KR"/>
              <a:t>(User)</a:t>
            </a:r>
            <a:r>
              <a:rPr kumimoji="1" lang="ko-KR" altLang="en-US"/>
              <a:t>관련된 모든 정보</a:t>
            </a:r>
            <a:endParaRPr kumimoji="1" lang="en-US" altLang="ko-KR"/>
          </a:p>
          <a:p>
            <a:r>
              <a:rPr kumimoji="1" lang="en-US" altLang="ko-Kore-US"/>
              <a:t>C : </a:t>
            </a:r>
            <a:r>
              <a:rPr kumimoji="1" lang="ko-KR" altLang="en-US"/>
              <a:t>컨텐츠</a:t>
            </a:r>
            <a:r>
              <a:rPr kumimoji="1" lang="en-US" altLang="ko-KR"/>
              <a:t>(Content) </a:t>
            </a:r>
            <a:r>
              <a:rPr kumimoji="1" lang="ko-KR" altLang="en-US"/>
              <a:t>관련된 모든 정보</a:t>
            </a:r>
            <a:endParaRPr kumimoji="1" lang="en-US" altLang="ko-Kore-US"/>
          </a:p>
          <a:p>
            <a:r>
              <a:rPr kumimoji="1" lang="en-US" altLang="ko-Kore-US"/>
              <a:t>F : </a:t>
            </a:r>
            <a:r>
              <a:rPr kumimoji="1" lang="ko-KR" altLang="en-US"/>
              <a:t>컨텐츠 사용 후의 피드백</a:t>
            </a:r>
            <a:r>
              <a:rPr kumimoji="1" lang="en-US" altLang="ko-KR"/>
              <a:t>(Feedback)</a:t>
            </a:r>
            <a:endParaRPr kumimoji="1" lang="en-US" altLang="ko-Kore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A4CCC-32D3-9B35-E263-6C355E5DB9EA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4B175A-D72A-C8FD-E2B8-ACA2521E0D7D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06BE54-82AF-32BA-B566-116498CD974F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728F75-760D-C26F-EA4F-BA30971827F5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95012-17CC-FBF8-D0F2-ED286585190D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137BF-9114-E898-5CE0-F2D7E9D1F65C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4D74033F-8B3C-1B23-BAA0-3AF87300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DPO(Dynamic Personalized Optimization)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845BBE89-9DF5-D736-4228-395B08B98AC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22630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2D91B-C3D9-49AD-A3D5-93BE9B89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의 역할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7E4B7-653D-1041-ACD2-A819CCF98651}"/>
              </a:ext>
            </a:extLst>
          </p:cNvPr>
          <p:cNvSpPr txBox="1"/>
          <p:nvPr/>
        </p:nvSpPr>
        <p:spPr>
          <a:xfrm>
            <a:off x="4080820" y="3866738"/>
            <a:ext cx="4903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0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초기 사용자 상태</a:t>
            </a:r>
            <a:endParaRPr kumimoji="1" lang="en-US" altLang="ko-Kore-US" dirty="0"/>
          </a:p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f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최종 사용자 상태</a:t>
            </a:r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en-US" altLang="ko-Kore-US" dirty="0"/>
              <a:t>DPO</a:t>
            </a:r>
            <a:r>
              <a:rPr kumimoji="1" lang="ko-KR" altLang="en-US" dirty="0"/>
              <a:t>에 의해 </a:t>
            </a:r>
            <a:r>
              <a:rPr kumimoji="1" lang="en-US" altLang="ko-KR" dirty="0"/>
              <a:t>C</a:t>
            </a:r>
            <a:r>
              <a:rPr kumimoji="1" lang="ko-KR" altLang="en-US" dirty="0"/>
              <a:t>가 제공된다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C</a:t>
            </a:r>
            <a:r>
              <a:rPr kumimoji="1" lang="ko-KR" altLang="en-US" dirty="0"/>
              <a:t>는 </a:t>
            </a:r>
            <a:r>
              <a:rPr kumimoji="1" lang="en-US" altLang="ko-Kore-US" dirty="0"/>
              <a:t>M</a:t>
            </a:r>
            <a:r>
              <a:rPr kumimoji="1" lang="ko-KR" altLang="en-US" dirty="0"/>
              <a:t>이 개선될 수있도록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에 의해 선택된다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AI</a:t>
            </a:r>
            <a:r>
              <a:rPr kumimoji="1" lang="ko-KR" altLang="en-US" dirty="0"/>
              <a:t>는 이 목적에 맞는 </a:t>
            </a:r>
            <a:r>
              <a:rPr kumimoji="1" lang="en-US" altLang="ko-KR" dirty="0"/>
              <a:t>C</a:t>
            </a:r>
            <a:r>
              <a:rPr kumimoji="1" lang="ko-KR" altLang="en-US" dirty="0"/>
              <a:t>를 찾아낼 수 있어야 한다</a:t>
            </a:r>
            <a:r>
              <a:rPr kumimoji="1" lang="en-US" altLang="ko-KR" dirty="0"/>
              <a:t>.</a:t>
            </a:r>
            <a:endParaRPr kumimoji="1" lang="en-US" altLang="ko-Kore-US" baseline="-25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2D355C-16B8-BAC7-0E9E-9A93A95A5632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40460-180B-E165-E60F-F031512304A5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3F5D9E-F652-A044-18BC-2747C9E0C5EE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68836-FC2B-467C-797E-B4A5B8018E80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ACCC9-FD05-E70D-F531-200E9FD2F6B0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41B1FB-CE4D-9D97-80D5-F6766DF3A679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A67EC-5AC6-B5B1-65B5-4230FA642160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DE51F-C88A-E0C1-C8AC-3A54E3413995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8F057-F84D-6DBF-0EB8-11AE67F7F954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960051-7DAA-A98C-82F5-DD7E2E86BB99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CCCC0D-4232-9FA3-DDC0-28BF65C9D3DB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67F29-2F9B-1B14-567E-2862690A576C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DBB55-47E0-8771-1D9F-91160678EE01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87426F3C-3CB4-B119-9269-7E3982047ED5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520198-BCFD-A923-3B6D-2E8AE43F44C4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21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A88E6A4-96DA-D809-D0C4-DDBB7E2A51B8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D7FE60-DFDB-4878-0A39-57CD69AA772E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22A0F2-F21C-2F3A-34C2-7E658F5DDF96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830F0-4083-3B58-789E-6763202CDECF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A8B55F-C089-3955-46C2-430E5E881326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18E9F-4D28-DEB1-DF28-9014C28CFB0E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95562A-21B9-2EA0-68C1-E2D6FF49EC22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00570-AF94-BF50-44D7-ADD2C252B842}"/>
              </a:ext>
            </a:extLst>
          </p:cNvPr>
          <p:cNvSpPr txBox="1"/>
          <p:nvPr/>
        </p:nvSpPr>
        <p:spPr>
          <a:xfrm>
            <a:off x="3558746" y="3348681"/>
            <a:ext cx="75502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 : </a:t>
            </a:r>
            <a:r>
              <a:rPr kumimoji="1" lang="ko-KR" altLang="en-US" dirty="0"/>
              <a:t>환자 질환 상태</a:t>
            </a:r>
            <a:endParaRPr kumimoji="1" lang="en-US" altLang="ko-Kore-US" dirty="0"/>
          </a:p>
          <a:p>
            <a:r>
              <a:rPr kumimoji="1" lang="en-US" altLang="ko-Kore-US" dirty="0"/>
              <a:t>     ex) MMSE, RBANS, THI, PHQ9</a:t>
            </a:r>
          </a:p>
          <a:p>
            <a:r>
              <a:rPr kumimoji="1" lang="en-US" altLang="ko-Kore-US" dirty="0"/>
              <a:t>U : </a:t>
            </a:r>
            <a:r>
              <a:rPr kumimoji="1" lang="ko-KR" altLang="en-US" dirty="0"/>
              <a:t>환자의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 ex) </a:t>
            </a:r>
            <a:r>
              <a:rPr kumimoji="1" lang="ko-KR" altLang="en-US" dirty="0"/>
              <a:t>나이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연수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 치료 기록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의사의 의견</a:t>
            </a:r>
            <a:endParaRPr kumimoji="1" lang="en-US" altLang="ko-Kore-US" dirty="0"/>
          </a:p>
          <a:p>
            <a:r>
              <a:rPr kumimoji="1" lang="en-US" altLang="ko-Kore-US" dirty="0"/>
              <a:t>C : </a:t>
            </a:r>
            <a:r>
              <a:rPr kumimoji="1" lang="ko-KR" altLang="en-US" dirty="0"/>
              <a:t>치료 컨텐츠의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endParaRPr kumimoji="1" lang="en-US" altLang="ko-Kore-US" dirty="0"/>
          </a:p>
          <a:p>
            <a:r>
              <a:rPr kumimoji="1" lang="en-US" altLang="ko-Kore-US" dirty="0"/>
              <a:t>F : </a:t>
            </a:r>
            <a:r>
              <a:rPr kumimoji="1" lang="ko-KR" altLang="en-US" dirty="0"/>
              <a:t>컨텐 사용 후의 피드백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게임 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느낌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평가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EGG, </a:t>
            </a:r>
            <a:r>
              <a:rPr kumimoji="1" lang="ko-KR" altLang="en-US" dirty="0"/>
              <a:t>맥박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일기</a:t>
            </a:r>
            <a:endParaRPr kumimoji="1" lang="en-US" altLang="ko-KR" dirty="0"/>
          </a:p>
          <a:p>
            <a:r>
              <a:rPr kumimoji="1" lang="ko-KR" altLang="en-US" dirty="0"/>
              <a:t>           얼굴에서 탐지된 감정</a:t>
            </a:r>
            <a:endParaRPr kumimoji="1" lang="en-US" altLang="ko-Kore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A4CCC-32D3-9B35-E263-6C355E5DB9EA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4B175A-D72A-C8FD-E2B8-ACA2521E0D7D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06BE54-82AF-32BA-B566-116498CD974F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728F75-760D-C26F-EA4F-BA30971827F5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95012-17CC-FBF8-D0F2-ED286585190D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137BF-9114-E898-5CE0-F2D7E9D1F65C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4D74033F-8B3C-1B23-BAA0-3AF87300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ore-US" altLang="en-US" dirty="0"/>
              <a:t>에</a:t>
            </a:r>
            <a:r>
              <a:rPr kumimoji="1" lang="ko-KR" altLang="en-US" dirty="0"/>
              <a:t> 적용된 </a:t>
            </a:r>
            <a:r>
              <a:rPr kumimoji="1" lang="en-US" altLang="ko-Kore-US" dirty="0"/>
              <a:t>DPO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845BBE89-9DF5-D736-4228-395B08B98AC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6175B7-C833-200E-2141-25A2D8D8C2F5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33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2D91B-C3D9-49AD-A3D5-93BE9B89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특성</a:t>
            </a:r>
            <a:r>
              <a:rPr kumimoji="1" lang="en-US" altLang="ko-KR" dirty="0"/>
              <a:t>(</a:t>
            </a:r>
            <a:r>
              <a:rPr kumimoji="1" lang="en-US" altLang="ko-Kore-US" dirty="0"/>
              <a:t>Latent Trait</a:t>
            </a:r>
            <a:r>
              <a:rPr kumimoji="1" lang="en-US" altLang="ko-KR" dirty="0"/>
              <a:t>)</a:t>
            </a:r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2D355C-16B8-BAC7-0E9E-9A93A95A5632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40460-180B-E165-E60F-F031512304A5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3F5D9E-F652-A044-18BC-2747C9E0C5EE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68836-FC2B-467C-797E-B4A5B8018E80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ACCC9-FD05-E70D-F531-200E9FD2F6B0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41B1FB-CE4D-9D97-80D5-F6766DF3A679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A67EC-5AC6-B5B1-65B5-4230FA642160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DE51F-C88A-E0C1-C8AC-3A54E3413995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8F057-F84D-6DBF-0EB8-11AE67F7F954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960051-7DAA-A98C-82F5-DD7E2E86BB99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CCCC0D-4232-9FA3-DDC0-28BF65C9D3DB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67F29-2F9B-1B14-567E-2862690A576C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DBB55-47E0-8771-1D9F-91160678EE01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5184A-A35E-E4BB-063E-1DB2B679D21F}"/>
              </a:ext>
            </a:extLst>
          </p:cNvPr>
          <p:cNvSpPr txBox="1"/>
          <p:nvPr/>
        </p:nvSpPr>
        <p:spPr>
          <a:xfrm>
            <a:off x="1816443" y="4003590"/>
            <a:ext cx="101841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컨텐츠의 타입에 제약이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r>
              <a:rPr kumimoji="1" lang="en-US" altLang="ko-KR" dirty="0"/>
              <a:t>)</a:t>
            </a:r>
            <a:endParaRPr kumimoji="1" lang="en-US" altLang="ko-Kore-US" dirty="0"/>
          </a:p>
          <a:p>
            <a:r>
              <a:rPr kumimoji="1" lang="ko-KR" altLang="en-US" dirty="0"/>
              <a:t>어떠한 타입도 치료 컨텐츠로 사용될 수 있다</a:t>
            </a:r>
            <a:r>
              <a:rPr kumimoji="1" lang="en-US" altLang="ko-KR" dirty="0"/>
              <a:t>.</a:t>
            </a:r>
            <a:endParaRPr kumimoji="1" lang="en-US" altLang="ko-Kore-US" dirty="0"/>
          </a:p>
          <a:p>
            <a:r>
              <a:rPr kumimoji="1" lang="ko-KR" altLang="en-US" dirty="0"/>
              <a:t>이를 위하여 잠재특성</a:t>
            </a:r>
            <a:r>
              <a:rPr kumimoji="1" lang="en-US" altLang="ko-KR" dirty="0"/>
              <a:t>(Latent Trait)</a:t>
            </a:r>
            <a:r>
              <a:rPr kumimoji="1" lang="ko-KR" altLang="en-US" dirty="0"/>
              <a:t>을 찾을 수 있어야 한다</a:t>
            </a:r>
            <a:r>
              <a:rPr kumimoji="1" lang="en-US" altLang="ko-KR" dirty="0"/>
              <a:t>.</a:t>
            </a:r>
            <a:r>
              <a:rPr kumimoji="1" lang="en-US" altLang="ko-Kore-US" dirty="0"/>
              <a:t> </a:t>
            </a:r>
          </a:p>
          <a:p>
            <a:endParaRPr kumimoji="1" lang="en-US" altLang="ko-Kore-US" dirty="0"/>
          </a:p>
          <a:p>
            <a:r>
              <a:rPr lang="ko-Kore-US" altLang="en-US" dirty="0"/>
              <a:t>이를</a:t>
            </a:r>
            <a:r>
              <a:rPr lang="ko-KR" altLang="en-US" dirty="0"/>
              <a:t> 위한 </a:t>
            </a:r>
            <a:r>
              <a:rPr lang="en-US" altLang="ko-KR" dirty="0"/>
              <a:t>AI</a:t>
            </a:r>
            <a:r>
              <a:rPr lang="ko-KR" altLang="en-US" dirty="0"/>
              <a:t> 모델</a:t>
            </a:r>
            <a:r>
              <a:rPr lang="en-US" altLang="ko-KR" dirty="0"/>
              <a:t>(</a:t>
            </a:r>
            <a:r>
              <a:rPr lang="en-US" altLang="ko-Kore-US" dirty="0"/>
              <a:t>CDLD</a:t>
            </a:r>
            <a:r>
              <a:rPr lang="en-US" altLang="ko-KR" dirty="0"/>
              <a:t>)</a:t>
            </a:r>
            <a:r>
              <a:rPr lang="ko-KR" altLang="en-US" dirty="0"/>
              <a:t>은 이미 개발되어 </a:t>
            </a:r>
            <a:r>
              <a:rPr kumimoji="1" lang="en" altLang="ko-Kore-US" dirty="0"/>
              <a:t>Dex, SoriClear and B-ACT</a:t>
            </a:r>
            <a:r>
              <a:rPr kumimoji="1" lang="ko-KR" altLang="en-US" dirty="0"/>
              <a:t>에 적용되었다</a:t>
            </a:r>
            <a:r>
              <a:rPr kumimoji="1" lang="en-US" altLang="ko-KR" dirty="0"/>
              <a:t>.</a:t>
            </a:r>
            <a:endParaRPr kumimoji="1" lang="en-US" altLang="ko-Kore-US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DF817BAD-6993-0E8B-A2E9-CB49543AFE5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B4B517-0EB6-F8EB-148F-3B1F8BFBE46D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0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가 필수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환자 맞춤형 처방이 가능해야 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805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로완의 경쟁력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79A0E8-F466-0BBE-53CF-EEAD25752C96}"/>
              </a:ext>
            </a:extLst>
          </p:cNvPr>
          <p:cNvSpPr txBox="1"/>
          <p:nvPr/>
        </p:nvSpPr>
        <p:spPr>
          <a:xfrm>
            <a:off x="2953264" y="4065374"/>
            <a:ext cx="69108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공개 </a:t>
            </a:r>
            <a:r>
              <a:rPr kumimoji="1" lang="en-US" altLang="ko-KR" dirty="0"/>
              <a:t>M </a:t>
            </a:r>
            <a:r>
              <a:rPr kumimoji="1" lang="ko-KR" altLang="en-US" dirty="0"/>
              <a:t>데이터는 존재하지 않는다</a:t>
            </a:r>
            <a:r>
              <a:rPr kumimoji="1" lang="en-US" altLang="ko-KR" dirty="0"/>
              <a:t>.</a:t>
            </a:r>
            <a:endParaRPr kumimoji="1" lang="en-US" altLang="ko-Kore-US" dirty="0"/>
          </a:p>
          <a:p>
            <a:r>
              <a:rPr kumimoji="1" lang="en-US" altLang="ko-Kore-US" dirty="0"/>
              <a:t>M</a:t>
            </a:r>
            <a:r>
              <a:rPr kumimoji="1" lang="ko-KR" altLang="en-US" dirty="0"/>
              <a:t>은 오직 임상에서 </a:t>
            </a:r>
            <a:r>
              <a:rPr kumimoji="1" lang="en-US" altLang="ko-KR" dirty="0"/>
              <a:t>DTx</a:t>
            </a:r>
            <a:r>
              <a:rPr kumimoji="1" lang="ko-KR" altLang="en-US" dirty="0"/>
              <a:t>를 통해 구할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로완은 </a:t>
            </a:r>
            <a:r>
              <a:rPr kumimoji="1" lang="en-US" altLang="ko-KR" dirty="0"/>
              <a:t>M</a:t>
            </a:r>
            <a:r>
              <a:rPr kumimoji="1" lang="ko-KR" altLang="en-US" dirty="0"/>
              <a:t> 데이터를 확보하였다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데이터를 사용하여 잠재 특성을 찾는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모델은 이미 개발되었다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데이터를 사용하여 처방 하는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모델을 현재 개발 중</a:t>
            </a:r>
            <a:endParaRPr kumimoji="1"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E13CE7-224F-166B-4F56-7B47595075E6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D9AA6-86F3-2DC5-E0A2-82167551ADC3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D8DBB-7082-156C-7429-7ABC63E6F9E1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0298D2-637A-F28F-8334-6A19167E2DB8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86B2C-EF2E-55F5-3557-F75493CEC8C2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6B4109-C218-0970-FD9E-725201FD96B1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02A50E-48C1-0907-7DC2-BFB601C4A3CB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5D480-2E0B-5B38-8D64-6ED2CE9F1D52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653AA-9305-8AC7-DFCB-888A96C38438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2056A8-57CF-BBA2-3F50-3CC2B4CD514F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CECB11-0AEA-2304-FB76-CD4EF4CFCBCC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E5305-CF59-FD4A-EF88-15D798D2FEAD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40FF9672-3E16-070E-880D-A114C2D9AD84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439EA0-1923-DEAB-DAD2-940A2577DA9D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383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도메인 확장성</a:t>
            </a:r>
            <a:endParaRPr kumimoji="1" lang="ko-Kore-US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4831492" y="3410465"/>
            <a:ext cx="1655807" cy="12193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>
                <a:solidFill>
                  <a:schemeClr val="tx1"/>
                </a:solidFill>
              </a:rPr>
              <a:t>DPO</a:t>
            </a:r>
            <a:endParaRPr kumimoji="1" lang="ko-Kore-US" altLang="en-US" sz="3600" baseline="-25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E17B9-EE53-E005-417A-3393AC9A87C3}"/>
              </a:ext>
            </a:extLst>
          </p:cNvPr>
          <p:cNvSpPr txBox="1"/>
          <p:nvPr/>
        </p:nvSpPr>
        <p:spPr>
          <a:xfrm>
            <a:off x="4828837" y="1544595"/>
            <a:ext cx="1201260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의료</a:t>
            </a:r>
            <a:endParaRPr kumimoji="1" lang="ko-Kore-US" altLang="en-US" sz="240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AD82C80-F69B-B268-E59E-CD4C8BD3F566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534032" y="3299428"/>
            <a:ext cx="1285103" cy="457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717FFA-52AA-13E4-9AC4-58F1C0E33A57}"/>
              </a:ext>
            </a:extLst>
          </p:cNvPr>
          <p:cNvSpPr txBox="1"/>
          <p:nvPr/>
        </p:nvSpPr>
        <p:spPr>
          <a:xfrm>
            <a:off x="7180738" y="2129483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교육</a:t>
            </a:r>
            <a:endParaRPr kumimoji="1" lang="ko-Kore-US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BF69B-48CB-8DB8-0D93-C9B3C039A240}"/>
              </a:ext>
            </a:extLst>
          </p:cNvPr>
          <p:cNvSpPr txBox="1"/>
          <p:nvPr/>
        </p:nvSpPr>
        <p:spPr>
          <a:xfrm>
            <a:off x="7691484" y="3912974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금융</a:t>
            </a:r>
            <a:endParaRPr kumimoji="1" lang="ko-Kore-US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16F29-2D3E-424C-5473-26A45F44010B}"/>
              </a:ext>
            </a:extLst>
          </p:cNvPr>
          <p:cNvSpPr txBox="1"/>
          <p:nvPr/>
        </p:nvSpPr>
        <p:spPr>
          <a:xfrm>
            <a:off x="7300186" y="5523472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웰니스</a:t>
            </a:r>
            <a:endParaRPr kumimoji="1" lang="ko-Kore-US" alt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F6D24-10E7-773D-B827-30BCFF0FE69E}"/>
              </a:ext>
            </a:extLst>
          </p:cNvPr>
          <p:cNvSpPr txBox="1"/>
          <p:nvPr/>
        </p:nvSpPr>
        <p:spPr>
          <a:xfrm>
            <a:off x="4165689" y="5725297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여가</a:t>
            </a:r>
            <a:endParaRPr kumimoji="1" lang="ko-Kore-US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2C7CA-BE77-72F1-51BE-0E459A3EAD1A}"/>
              </a:ext>
            </a:extLst>
          </p:cNvPr>
          <p:cNvSpPr txBox="1"/>
          <p:nvPr/>
        </p:nvSpPr>
        <p:spPr>
          <a:xfrm>
            <a:off x="1867333" y="3068595"/>
            <a:ext cx="1666699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커머스</a:t>
            </a:r>
            <a:endParaRPr kumimoji="1" lang="ko-Kore-US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BCE8-A596-3107-6B61-225121B22F54}"/>
              </a:ext>
            </a:extLst>
          </p:cNvPr>
          <p:cNvSpPr txBox="1"/>
          <p:nvPr/>
        </p:nvSpPr>
        <p:spPr>
          <a:xfrm>
            <a:off x="1525463" y="4296033"/>
            <a:ext cx="232984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광고</a:t>
            </a:r>
            <a:endParaRPr kumimoji="1" lang="ko-Kore-US" altLang="en-US" sz="240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9B57E8A-F0EF-C01A-39F9-1027BB64FA8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855308" y="4337222"/>
            <a:ext cx="963827" cy="189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8E66CF8-EF13-AB17-888A-DE1E73110F0B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>
            <a:off x="5429467" y="2006260"/>
            <a:ext cx="229929" cy="140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04AF945-246D-9130-5600-61304B78E6F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277232" y="2591148"/>
            <a:ext cx="1668894" cy="83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BF2E9A4-A636-55CF-AD96-086CBECEAC6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512011" y="4143807"/>
            <a:ext cx="1179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B133B64E-6C29-9889-9109-0E0BD1063E5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190735" y="4670854"/>
            <a:ext cx="1874839" cy="85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8727540-1E0E-EA77-F315-EA5FD2297F45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flipH="1">
            <a:off x="4931077" y="4629813"/>
            <a:ext cx="728319" cy="1095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2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의료에서 확장성</a:t>
            </a:r>
            <a:endParaRPr kumimoji="1" lang="ko-Kore-US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4831492" y="3410465"/>
            <a:ext cx="1655807" cy="12193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>
                <a:solidFill>
                  <a:schemeClr val="tx1"/>
                </a:solidFill>
              </a:rPr>
              <a:t>DPO</a:t>
            </a:r>
            <a:endParaRPr kumimoji="1" lang="ko-Kore-US" altLang="en-US" sz="3600" baseline="-25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E17B9-EE53-E005-417A-3393AC9A87C3}"/>
              </a:ext>
            </a:extLst>
          </p:cNvPr>
          <p:cNvSpPr txBox="1"/>
          <p:nvPr/>
        </p:nvSpPr>
        <p:spPr>
          <a:xfrm>
            <a:off x="4075076" y="1952368"/>
            <a:ext cx="1584320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치매</a:t>
            </a:r>
            <a:endParaRPr kumimoji="1" lang="ko-Kore-US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17FFA-52AA-13E4-9AC4-58F1C0E33A57}"/>
              </a:ext>
            </a:extLst>
          </p:cNvPr>
          <p:cNvSpPr txBox="1"/>
          <p:nvPr/>
        </p:nvSpPr>
        <p:spPr>
          <a:xfrm>
            <a:off x="7180738" y="2129483"/>
            <a:ext cx="1827338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우울증</a:t>
            </a:r>
            <a:endParaRPr kumimoji="1" lang="ko-Kore-US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BF69B-48CB-8DB8-0D93-C9B3C039A240}"/>
              </a:ext>
            </a:extLst>
          </p:cNvPr>
          <p:cNvSpPr txBox="1"/>
          <p:nvPr/>
        </p:nvSpPr>
        <p:spPr>
          <a:xfrm>
            <a:off x="7691484" y="3912974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이명</a:t>
            </a:r>
            <a:endParaRPr kumimoji="1" lang="ko-Kore-US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16F29-2D3E-424C-5473-26A45F44010B}"/>
              </a:ext>
            </a:extLst>
          </p:cNvPr>
          <p:cNvSpPr txBox="1"/>
          <p:nvPr/>
        </p:nvSpPr>
        <p:spPr>
          <a:xfrm>
            <a:off x="6756488" y="5486402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불면증</a:t>
            </a:r>
            <a:endParaRPr kumimoji="1" lang="ko-Kore-US" alt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F6D24-10E7-773D-B827-30BCFF0FE69E}"/>
              </a:ext>
            </a:extLst>
          </p:cNvPr>
          <p:cNvSpPr txBox="1"/>
          <p:nvPr/>
        </p:nvSpPr>
        <p:spPr>
          <a:xfrm>
            <a:off x="3659062" y="5725297"/>
            <a:ext cx="1530775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400" dirty="0"/>
              <a:t>ADHD</a:t>
            </a:r>
            <a:endParaRPr kumimoji="1" lang="ko-Kore-US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6BCE8-A596-3107-6B61-225121B22F54}"/>
              </a:ext>
            </a:extLst>
          </p:cNvPr>
          <p:cNvSpPr txBox="1"/>
          <p:nvPr/>
        </p:nvSpPr>
        <p:spPr>
          <a:xfrm>
            <a:off x="1779373" y="4205590"/>
            <a:ext cx="1915298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편두통</a:t>
            </a:r>
            <a:endParaRPr kumimoji="1" lang="ko-Kore-US" altLang="en-US" sz="240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9B57E8A-F0EF-C01A-39F9-1027BB64FA8E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694671" y="4250724"/>
            <a:ext cx="1124464" cy="18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8E66CF8-EF13-AB17-888A-DE1E73110F0B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>
            <a:off x="4867236" y="2414033"/>
            <a:ext cx="792160" cy="996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04AF945-246D-9130-5600-61304B78E6F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277232" y="2591148"/>
            <a:ext cx="1817175" cy="83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BF2E9A4-A636-55CF-AD96-086CBECEAC6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512011" y="4143807"/>
            <a:ext cx="1179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B133B64E-6C29-9889-9109-0E0BD1063E5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918886" y="4646141"/>
            <a:ext cx="1602990" cy="84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8727540-1E0E-EA77-F315-EA5FD2297F45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424450" y="4658497"/>
            <a:ext cx="839528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8E035E-57B4-1AFA-7564-50D280DDE062}"/>
              </a:ext>
            </a:extLst>
          </p:cNvPr>
          <p:cNvSpPr txBox="1"/>
          <p:nvPr/>
        </p:nvSpPr>
        <p:spPr>
          <a:xfrm>
            <a:off x="1865870" y="3015049"/>
            <a:ext cx="1894703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중독</a:t>
            </a:r>
            <a:endParaRPr kumimoji="1" lang="ko-Kore-US" altLang="en-US" sz="2400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3C53B63-F1D2-B78B-566A-63B026D8ABDE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760573" y="3245882"/>
            <a:ext cx="1083276" cy="47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94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1409-57F0-C6A1-4503-69FD4ADA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에서의 데이터 확장성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2F3E6B-FBC5-0EE6-3E4A-A0428284CD23}"/>
              </a:ext>
            </a:extLst>
          </p:cNvPr>
          <p:cNvSpPr/>
          <p:nvPr/>
        </p:nvSpPr>
        <p:spPr>
          <a:xfrm>
            <a:off x="751679" y="3189382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E13CE7-224F-166B-4F56-7B47595075E6}"/>
              </a:ext>
            </a:extLst>
          </p:cNvPr>
          <p:cNvSpPr/>
          <p:nvPr/>
        </p:nvSpPr>
        <p:spPr>
          <a:xfrm>
            <a:off x="2264960" y="32362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D9AA6-86F3-2DC5-E0A2-82167551ADC3}"/>
              </a:ext>
            </a:extLst>
          </p:cNvPr>
          <p:cNvSpPr/>
          <p:nvPr/>
        </p:nvSpPr>
        <p:spPr>
          <a:xfrm>
            <a:off x="1490603" y="32156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D8DBB-7082-156C-7429-7ABC63E6F9E1}"/>
              </a:ext>
            </a:extLst>
          </p:cNvPr>
          <p:cNvSpPr/>
          <p:nvPr/>
        </p:nvSpPr>
        <p:spPr>
          <a:xfrm>
            <a:off x="3026961" y="32321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0298D2-637A-F28F-8334-6A19167E2DB8}"/>
              </a:ext>
            </a:extLst>
          </p:cNvPr>
          <p:cNvSpPr/>
          <p:nvPr/>
        </p:nvSpPr>
        <p:spPr>
          <a:xfrm>
            <a:off x="3776603" y="32527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86B2C-EF2E-55F5-3557-F75493CEC8C2}"/>
              </a:ext>
            </a:extLst>
          </p:cNvPr>
          <p:cNvSpPr/>
          <p:nvPr/>
        </p:nvSpPr>
        <p:spPr>
          <a:xfrm>
            <a:off x="4538604" y="32485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6B4109-C218-0970-FD9E-725201FD96B1}"/>
              </a:ext>
            </a:extLst>
          </p:cNvPr>
          <p:cNvSpPr/>
          <p:nvPr/>
        </p:nvSpPr>
        <p:spPr>
          <a:xfrm>
            <a:off x="6787533" y="32609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02A50E-48C1-0907-7DC2-BFB601C4A3CB}"/>
              </a:ext>
            </a:extLst>
          </p:cNvPr>
          <p:cNvSpPr/>
          <p:nvPr/>
        </p:nvSpPr>
        <p:spPr>
          <a:xfrm>
            <a:off x="7549534" y="32568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5D480-2E0B-5B38-8D64-6ED2CE9F1D52}"/>
              </a:ext>
            </a:extLst>
          </p:cNvPr>
          <p:cNvSpPr txBox="1"/>
          <p:nvPr/>
        </p:nvSpPr>
        <p:spPr>
          <a:xfrm>
            <a:off x="5090984" y="26937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653AA-9305-8AC7-DFCB-888A96C38438}"/>
              </a:ext>
            </a:extLst>
          </p:cNvPr>
          <p:cNvSpPr txBox="1"/>
          <p:nvPr/>
        </p:nvSpPr>
        <p:spPr>
          <a:xfrm>
            <a:off x="8073081" y="27102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2056A8-57CF-BBA2-3F50-3CC2B4CD514F}"/>
              </a:ext>
            </a:extLst>
          </p:cNvPr>
          <p:cNvSpPr/>
          <p:nvPr/>
        </p:nvSpPr>
        <p:spPr>
          <a:xfrm>
            <a:off x="6029652" y="32444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CECB11-0AEA-2304-FB76-CD4EF4CFCBCC}"/>
              </a:ext>
            </a:extLst>
          </p:cNvPr>
          <p:cNvSpPr/>
          <p:nvPr/>
        </p:nvSpPr>
        <p:spPr>
          <a:xfrm>
            <a:off x="8925252" y="32485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E5305-CF59-FD4A-EF88-15D798D2FEAD}"/>
              </a:ext>
            </a:extLst>
          </p:cNvPr>
          <p:cNvSpPr txBox="1"/>
          <p:nvPr/>
        </p:nvSpPr>
        <p:spPr>
          <a:xfrm>
            <a:off x="9448800" y="27020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243ABF-7E3D-1D5A-F8E4-C937EE141B0E}"/>
              </a:ext>
            </a:extLst>
          </p:cNvPr>
          <p:cNvSpPr/>
          <p:nvPr/>
        </p:nvSpPr>
        <p:spPr>
          <a:xfrm>
            <a:off x="11017663" y="32403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40FF9672-3E16-070E-880D-A114C2D9AD84}"/>
              </a:ext>
            </a:extLst>
          </p:cNvPr>
          <p:cNvSpPr/>
          <p:nvPr/>
        </p:nvSpPr>
        <p:spPr>
          <a:xfrm>
            <a:off x="593125" y="39170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CC629-98E7-77D4-B510-2C0395BA493A}"/>
              </a:ext>
            </a:extLst>
          </p:cNvPr>
          <p:cNvSpPr txBox="1"/>
          <p:nvPr/>
        </p:nvSpPr>
        <p:spPr>
          <a:xfrm>
            <a:off x="2767634" y="2038865"/>
            <a:ext cx="116089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인지 게임</a:t>
            </a:r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AB65E-2A02-7061-BF19-6391CC6E1F7C}"/>
              </a:ext>
            </a:extLst>
          </p:cNvPr>
          <p:cNvSpPr txBox="1"/>
          <p:nvPr/>
        </p:nvSpPr>
        <p:spPr>
          <a:xfrm>
            <a:off x="2915811" y="4514337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교육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동영상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AB15C-AE2E-CF4D-AE17-D3E43A191936}"/>
              </a:ext>
            </a:extLst>
          </p:cNvPr>
          <p:cNvSpPr txBox="1"/>
          <p:nvPr/>
        </p:nvSpPr>
        <p:spPr>
          <a:xfrm>
            <a:off x="4030603" y="1404552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음원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C9432-C9DA-9782-DF44-7119372F194B}"/>
              </a:ext>
            </a:extLst>
          </p:cNvPr>
          <p:cNvSpPr txBox="1"/>
          <p:nvPr/>
        </p:nvSpPr>
        <p:spPr>
          <a:xfrm>
            <a:off x="4454098" y="2162434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긍정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메시지</a:t>
            </a:r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AA4A18-EB2C-2690-335E-4F6637A6691E}"/>
              </a:ext>
            </a:extLst>
          </p:cNvPr>
          <p:cNvSpPr txBox="1"/>
          <p:nvPr/>
        </p:nvSpPr>
        <p:spPr>
          <a:xfrm>
            <a:off x="3700249" y="5317526"/>
            <a:ext cx="1107997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운동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따라하기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5C02-4AAF-D4BB-B3A7-9780314F79E4}"/>
              </a:ext>
            </a:extLst>
          </p:cNvPr>
          <p:cNvSpPr txBox="1"/>
          <p:nvPr/>
        </p:nvSpPr>
        <p:spPr>
          <a:xfrm>
            <a:off x="4857838" y="4501980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대화</a:t>
            </a:r>
            <a:endParaRPr kumimoji="1" lang="ko-Kore-US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7B9D33B-7A9C-925A-C855-B233B72A6079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3348082" y="2408197"/>
            <a:ext cx="648859" cy="844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D87D3C-7CEC-C1C3-679D-AF91EB8A63F7}"/>
              </a:ext>
            </a:extLst>
          </p:cNvPr>
          <p:cNvCxnSpPr>
            <a:cxnSpLocks/>
            <a:stCxn id="5" idx="0"/>
            <a:endCxn id="20" idx="2"/>
          </p:cNvCxnSpPr>
          <p:nvPr/>
        </p:nvCxnSpPr>
        <p:spPr>
          <a:xfrm flipV="1">
            <a:off x="3354393" y="3715413"/>
            <a:ext cx="642548" cy="798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C7F1717-9974-9450-786F-F81F7003575F}"/>
              </a:ext>
            </a:extLst>
          </p:cNvPr>
          <p:cNvCxnSpPr>
            <a:cxnSpLocks/>
            <a:stCxn id="9" idx="0"/>
            <a:endCxn id="20" idx="2"/>
          </p:cNvCxnSpPr>
          <p:nvPr/>
        </p:nvCxnSpPr>
        <p:spPr>
          <a:xfrm flipH="1" flipV="1">
            <a:off x="3996941" y="3715413"/>
            <a:ext cx="1184063" cy="786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B9600FB-283D-26E0-3003-6C10A2CB73B7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H="1" flipV="1">
            <a:off x="3996941" y="3715413"/>
            <a:ext cx="257307" cy="160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B3935D81-C2F8-97E8-0131-B87ED41036F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flipH="1">
            <a:off x="3996941" y="2808765"/>
            <a:ext cx="895739" cy="443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8BE2524-2DAA-58D1-64FD-CD1679093C6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3996941" y="1773884"/>
            <a:ext cx="356828" cy="1478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4C1A51-1A99-4224-7AC9-AAD63DA510DF}"/>
              </a:ext>
            </a:extLst>
          </p:cNvPr>
          <p:cNvSpPr txBox="1"/>
          <p:nvPr/>
        </p:nvSpPr>
        <p:spPr>
          <a:xfrm>
            <a:off x="6581695" y="2207743"/>
            <a:ext cx="699229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게임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점수</a:t>
            </a:r>
            <a:endParaRPr kumimoji="1" lang="ko-Kore-US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0860B8-6EB7-3854-C8DD-FD6DE1323103}"/>
              </a:ext>
            </a:extLst>
          </p:cNvPr>
          <p:cNvSpPr txBox="1"/>
          <p:nvPr/>
        </p:nvSpPr>
        <p:spPr>
          <a:xfrm>
            <a:off x="6299463" y="4460792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감정</a:t>
            </a:r>
            <a:endParaRPr kumimoji="1" lang="ko-Kore-US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BE349A-B9A7-B7F5-251B-58216206A309}"/>
              </a:ext>
            </a:extLst>
          </p:cNvPr>
          <p:cNvSpPr txBox="1"/>
          <p:nvPr/>
        </p:nvSpPr>
        <p:spPr>
          <a:xfrm>
            <a:off x="7640323" y="2030630"/>
            <a:ext cx="116089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운동 평가</a:t>
            </a:r>
            <a:endParaRPr kumimoji="1" lang="ko-Kore-US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6CCFD8-AF2F-F332-DA6E-3EA1EF306711}"/>
              </a:ext>
            </a:extLst>
          </p:cNvPr>
          <p:cNvSpPr txBox="1"/>
          <p:nvPr/>
        </p:nvSpPr>
        <p:spPr>
          <a:xfrm>
            <a:off x="8268224" y="4357820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IoT</a:t>
            </a:r>
          </a:p>
          <a:p>
            <a:pPr algn="ctr"/>
            <a:r>
              <a:rPr kumimoji="1" lang="ko-KR" altLang="en-US" dirty="0"/>
              <a:t>데이터</a:t>
            </a:r>
            <a:endParaRPr kumimoji="1" lang="ko-Kore-US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A153CE-1712-9689-AE79-2C416B7CF4B4}"/>
              </a:ext>
            </a:extLst>
          </p:cNvPr>
          <p:cNvSpPr txBox="1"/>
          <p:nvPr/>
        </p:nvSpPr>
        <p:spPr>
          <a:xfrm>
            <a:off x="7135521" y="4831496"/>
            <a:ext cx="877163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사용자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일기</a:t>
            </a:r>
            <a:endParaRPr kumimoji="1" lang="ko-Kore-US" altLang="en-US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2DCE84EB-6ABD-E60D-C7BD-32B701019EAA}"/>
              </a:ext>
            </a:extLst>
          </p:cNvPr>
          <p:cNvCxnSpPr>
            <a:cxnSpLocks/>
            <a:stCxn id="46" idx="2"/>
            <a:endCxn id="23" idx="0"/>
          </p:cNvCxnSpPr>
          <p:nvPr/>
        </p:nvCxnSpPr>
        <p:spPr>
          <a:xfrm flipH="1">
            <a:off x="7769872" y="2399962"/>
            <a:ext cx="450899" cy="856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2B62EC6D-CF8C-62EA-7149-5E4E97914D55}"/>
              </a:ext>
            </a:extLst>
          </p:cNvPr>
          <p:cNvCxnSpPr>
            <a:cxnSpLocks/>
            <a:stCxn id="23" idx="0"/>
            <a:endCxn id="43" idx="2"/>
          </p:cNvCxnSpPr>
          <p:nvPr/>
        </p:nvCxnSpPr>
        <p:spPr>
          <a:xfrm flipH="1" flipV="1">
            <a:off x="6931310" y="2854074"/>
            <a:ext cx="838562" cy="40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94EA5AC-AE9A-324D-1177-6B3F205D450A}"/>
              </a:ext>
            </a:extLst>
          </p:cNvPr>
          <p:cNvCxnSpPr>
            <a:cxnSpLocks/>
            <a:stCxn id="23" idx="2"/>
            <a:endCxn id="45" idx="0"/>
          </p:cNvCxnSpPr>
          <p:nvPr/>
        </p:nvCxnSpPr>
        <p:spPr>
          <a:xfrm flipH="1">
            <a:off x="6622629" y="3719533"/>
            <a:ext cx="1147243" cy="741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5C0EDE29-7BA6-36FC-EAD4-77F4974BF0BC}"/>
              </a:ext>
            </a:extLst>
          </p:cNvPr>
          <p:cNvCxnSpPr>
            <a:cxnSpLocks/>
            <a:stCxn id="23" idx="2"/>
            <a:endCxn id="48" idx="0"/>
          </p:cNvCxnSpPr>
          <p:nvPr/>
        </p:nvCxnSpPr>
        <p:spPr>
          <a:xfrm flipH="1">
            <a:off x="7574103" y="3719533"/>
            <a:ext cx="195769" cy="111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B4624BE7-E5B3-BE94-A199-24B40A7B78BC}"/>
              </a:ext>
            </a:extLst>
          </p:cNvPr>
          <p:cNvCxnSpPr>
            <a:cxnSpLocks/>
            <a:stCxn id="23" idx="2"/>
            <a:endCxn id="47" idx="0"/>
          </p:cNvCxnSpPr>
          <p:nvPr/>
        </p:nvCxnSpPr>
        <p:spPr>
          <a:xfrm>
            <a:off x="7769872" y="3719533"/>
            <a:ext cx="936934" cy="63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9BE8626-B35C-3271-543D-1EF7FA2C63EB}"/>
              </a:ext>
            </a:extLst>
          </p:cNvPr>
          <p:cNvSpPr txBox="1"/>
          <p:nvPr/>
        </p:nvSpPr>
        <p:spPr>
          <a:xfrm>
            <a:off x="10158853" y="2458997"/>
            <a:ext cx="72007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PHQ9</a:t>
            </a:r>
            <a:endParaRPr kumimoji="1" lang="ko-Kore-US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8DCAB18-665D-3B0C-7C48-06A56555D21C}"/>
              </a:ext>
            </a:extLst>
          </p:cNvPr>
          <p:cNvSpPr txBox="1"/>
          <p:nvPr/>
        </p:nvSpPr>
        <p:spPr>
          <a:xfrm>
            <a:off x="11088326" y="2290121"/>
            <a:ext cx="79701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MMSE</a:t>
            </a:r>
            <a:endParaRPr kumimoji="1" lang="ko-Kore-US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CCD1590-6D2C-2FD0-5AA4-B4246667CDC9}"/>
              </a:ext>
            </a:extLst>
          </p:cNvPr>
          <p:cNvSpPr txBox="1"/>
          <p:nvPr/>
        </p:nvSpPr>
        <p:spPr>
          <a:xfrm>
            <a:off x="10141631" y="4518455"/>
            <a:ext cx="82041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RBANS</a:t>
            </a:r>
            <a:endParaRPr kumimoji="1" lang="ko-Kore-US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92376F8-15C3-C338-3B63-341F8BBCF13C}"/>
              </a:ext>
            </a:extLst>
          </p:cNvPr>
          <p:cNvSpPr txBox="1"/>
          <p:nvPr/>
        </p:nvSpPr>
        <p:spPr>
          <a:xfrm>
            <a:off x="11381567" y="4819137"/>
            <a:ext cx="49885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THI</a:t>
            </a:r>
            <a:endParaRPr kumimoji="1" lang="ko-Kore-US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440FDC7E-4721-FCA8-175F-26815753218A}"/>
              </a:ext>
            </a:extLst>
          </p:cNvPr>
          <p:cNvCxnSpPr>
            <a:cxnSpLocks/>
            <a:stCxn id="82" idx="2"/>
            <a:endCxn id="29" idx="0"/>
          </p:cNvCxnSpPr>
          <p:nvPr/>
        </p:nvCxnSpPr>
        <p:spPr>
          <a:xfrm flipH="1">
            <a:off x="11254724" y="2659453"/>
            <a:ext cx="232109" cy="58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218DFF94-4C74-F158-AB48-3B291A6B8E8A}"/>
              </a:ext>
            </a:extLst>
          </p:cNvPr>
          <p:cNvCxnSpPr>
            <a:cxnSpLocks/>
            <a:stCxn id="81" idx="2"/>
            <a:endCxn id="29" idx="0"/>
          </p:cNvCxnSpPr>
          <p:nvPr/>
        </p:nvCxnSpPr>
        <p:spPr>
          <a:xfrm>
            <a:off x="10518888" y="2828329"/>
            <a:ext cx="735836" cy="412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90639D69-64BB-C9DC-7665-4BC072EAE2E0}"/>
              </a:ext>
            </a:extLst>
          </p:cNvPr>
          <p:cNvCxnSpPr>
            <a:cxnSpLocks/>
            <a:stCxn id="29" idx="2"/>
            <a:endCxn id="83" idx="0"/>
          </p:cNvCxnSpPr>
          <p:nvPr/>
        </p:nvCxnSpPr>
        <p:spPr>
          <a:xfrm flipH="1">
            <a:off x="10551840" y="3703056"/>
            <a:ext cx="702884" cy="815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4E43ABB5-8139-C2E0-7F0F-BD07EB27BBB2}"/>
              </a:ext>
            </a:extLst>
          </p:cNvPr>
          <p:cNvCxnSpPr>
            <a:cxnSpLocks/>
            <a:stCxn id="29" idx="2"/>
            <a:endCxn id="84" idx="0"/>
          </p:cNvCxnSpPr>
          <p:nvPr/>
        </p:nvCxnSpPr>
        <p:spPr>
          <a:xfrm>
            <a:off x="11254724" y="3703056"/>
            <a:ext cx="376271" cy="1116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0C8DE3B-0683-C3D7-8061-C7FFF5308E76}"/>
              </a:ext>
            </a:extLst>
          </p:cNvPr>
          <p:cNvSpPr txBox="1"/>
          <p:nvPr/>
        </p:nvSpPr>
        <p:spPr>
          <a:xfrm>
            <a:off x="129986" y="4646143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나이</a:t>
            </a:r>
            <a:endParaRPr kumimoji="1" lang="ko-Kore-US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F7EA0F-CB43-64C8-34D3-E2F6686648C4}"/>
              </a:ext>
            </a:extLst>
          </p:cNvPr>
          <p:cNvSpPr txBox="1"/>
          <p:nvPr/>
        </p:nvSpPr>
        <p:spPr>
          <a:xfrm>
            <a:off x="504810" y="1783493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성별</a:t>
            </a:r>
            <a:endParaRPr kumimoji="1" lang="ko-Kore-US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1C6F46A-8C72-1B7A-711A-B9D0D9934CC9}"/>
              </a:ext>
            </a:extLst>
          </p:cNvPr>
          <p:cNvSpPr txBox="1"/>
          <p:nvPr/>
        </p:nvSpPr>
        <p:spPr>
          <a:xfrm>
            <a:off x="1349192" y="4543855"/>
            <a:ext cx="6463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교육</a:t>
            </a:r>
            <a:endParaRPr kumimoji="1" lang="ko-Kore-US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A75029B-0082-561F-AD9A-9B3FE43B91B6}"/>
              </a:ext>
            </a:extLst>
          </p:cNvPr>
          <p:cNvSpPr txBox="1"/>
          <p:nvPr/>
        </p:nvSpPr>
        <p:spPr>
          <a:xfrm>
            <a:off x="305196" y="5226909"/>
            <a:ext cx="1160894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이전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치료 기록</a:t>
            </a:r>
            <a:endParaRPr kumimoji="1" lang="ko-Kore-US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7EFA8A-5282-C6DE-EEF9-658C7C3A985A}"/>
              </a:ext>
            </a:extLst>
          </p:cNvPr>
          <p:cNvSpPr txBox="1"/>
          <p:nvPr/>
        </p:nvSpPr>
        <p:spPr>
          <a:xfrm>
            <a:off x="103117" y="2339546"/>
            <a:ext cx="60946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DNA</a:t>
            </a:r>
            <a:endParaRPr kumimoji="1" lang="ko-Kore-US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60B4734-371D-8D0C-94C2-3E5F629D25F3}"/>
              </a:ext>
            </a:extLst>
          </p:cNvPr>
          <p:cNvSpPr txBox="1"/>
          <p:nvPr/>
        </p:nvSpPr>
        <p:spPr>
          <a:xfrm>
            <a:off x="1291356" y="2047104"/>
            <a:ext cx="110799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건강상태</a:t>
            </a:r>
            <a:endParaRPr kumimoji="1" lang="en-US" altLang="ko-Kore-US" dirty="0"/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799507E7-9A40-B8A0-2B47-CED6DC7341CD}"/>
              </a:ext>
            </a:extLst>
          </p:cNvPr>
          <p:cNvCxnSpPr>
            <a:cxnSpLocks/>
            <a:stCxn id="100" idx="2"/>
            <a:endCxn id="16" idx="0"/>
          </p:cNvCxnSpPr>
          <p:nvPr/>
        </p:nvCxnSpPr>
        <p:spPr>
          <a:xfrm>
            <a:off x="827976" y="2152825"/>
            <a:ext cx="144041" cy="1036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8247C408-2A2A-E0EA-70D5-3A6A3116256E}"/>
              </a:ext>
            </a:extLst>
          </p:cNvPr>
          <p:cNvCxnSpPr>
            <a:cxnSpLocks/>
            <a:stCxn id="103" idx="2"/>
            <a:endCxn id="16" idx="0"/>
          </p:cNvCxnSpPr>
          <p:nvPr/>
        </p:nvCxnSpPr>
        <p:spPr>
          <a:xfrm>
            <a:off x="407848" y="2708878"/>
            <a:ext cx="564169" cy="48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AE1D89F-5443-BC79-A027-047845DB22E0}"/>
              </a:ext>
            </a:extLst>
          </p:cNvPr>
          <p:cNvCxnSpPr>
            <a:cxnSpLocks/>
            <a:stCxn id="104" idx="2"/>
            <a:endCxn id="16" idx="0"/>
          </p:cNvCxnSpPr>
          <p:nvPr/>
        </p:nvCxnSpPr>
        <p:spPr>
          <a:xfrm flipH="1">
            <a:off x="972017" y="2416436"/>
            <a:ext cx="873338" cy="772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DA3225BE-0D99-625B-5056-383B435EB426}"/>
              </a:ext>
            </a:extLst>
          </p:cNvPr>
          <p:cNvCxnSpPr>
            <a:cxnSpLocks/>
            <a:stCxn id="16" idx="2"/>
            <a:endCxn id="99" idx="0"/>
          </p:cNvCxnSpPr>
          <p:nvPr/>
        </p:nvCxnSpPr>
        <p:spPr>
          <a:xfrm flipH="1">
            <a:off x="453152" y="3652091"/>
            <a:ext cx="518865" cy="994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902F4BC4-50A9-0457-B674-BC6976BCB96D}"/>
              </a:ext>
            </a:extLst>
          </p:cNvPr>
          <p:cNvCxnSpPr>
            <a:cxnSpLocks/>
            <a:stCxn id="16" idx="2"/>
            <a:endCxn id="101" idx="0"/>
          </p:cNvCxnSpPr>
          <p:nvPr/>
        </p:nvCxnSpPr>
        <p:spPr>
          <a:xfrm>
            <a:off x="972017" y="3652091"/>
            <a:ext cx="700341" cy="89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3DBD4A33-CD46-D4C6-9E8C-C7811D9612C4}"/>
              </a:ext>
            </a:extLst>
          </p:cNvPr>
          <p:cNvCxnSpPr>
            <a:cxnSpLocks/>
            <a:stCxn id="16" idx="2"/>
            <a:endCxn id="102" idx="0"/>
          </p:cNvCxnSpPr>
          <p:nvPr/>
        </p:nvCxnSpPr>
        <p:spPr>
          <a:xfrm flipH="1">
            <a:off x="885643" y="3652091"/>
            <a:ext cx="86374" cy="1574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601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6146A-2293-14AB-1EDD-C544E6329011}"/>
              </a:ext>
            </a:extLst>
          </p:cNvPr>
          <p:cNvSpPr txBox="1"/>
          <p:nvPr/>
        </p:nvSpPr>
        <p:spPr>
          <a:xfrm>
            <a:off x="7585196" y="5732301"/>
            <a:ext cx="1173892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LLM</a:t>
            </a:r>
            <a:endParaRPr kumimoji="1" lang="ko-Kore-US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4140C-252D-41F8-0F0B-F316E9048521}"/>
              </a:ext>
            </a:extLst>
          </p:cNvPr>
          <p:cNvSpPr txBox="1"/>
          <p:nvPr/>
        </p:nvSpPr>
        <p:spPr>
          <a:xfrm>
            <a:off x="3923479" y="3810754"/>
            <a:ext cx="1173892" cy="46166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DTx</a:t>
            </a:r>
            <a:endParaRPr kumimoji="1" lang="ko-Kore-US" altLang="en-US" sz="24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63544C5-4486-5642-3424-BF4B3BED7FAD}"/>
              </a:ext>
            </a:extLst>
          </p:cNvPr>
          <p:cNvSpPr/>
          <p:nvPr/>
        </p:nvSpPr>
        <p:spPr>
          <a:xfrm>
            <a:off x="3853454" y="2039643"/>
            <a:ext cx="135924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환자</a:t>
            </a:r>
            <a:endParaRPr kumimoji="1" lang="ko-Kore-US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9DB3811-E9F7-BD7C-9AE2-3AFCC6D469D6}"/>
              </a:ext>
            </a:extLst>
          </p:cNvPr>
          <p:cNvSpPr/>
          <p:nvPr/>
        </p:nvSpPr>
        <p:spPr>
          <a:xfrm>
            <a:off x="6625486" y="509512"/>
            <a:ext cx="158990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의사</a:t>
            </a:r>
            <a:endParaRPr kumimoji="1" lang="ko-Kore-US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EF4DC5C-8925-517C-40E3-D51160387D28}"/>
              </a:ext>
            </a:extLst>
          </p:cNvPr>
          <p:cNvCxnSpPr>
            <a:cxnSpLocks/>
            <a:stCxn id="6" idx="4"/>
            <a:endCxn id="5" idx="0"/>
          </p:cNvCxnSpPr>
          <p:nvPr/>
        </p:nvCxnSpPr>
        <p:spPr>
          <a:xfrm flipH="1">
            <a:off x="4510425" y="2954043"/>
            <a:ext cx="22651" cy="85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35050D-729B-BA1E-4F23-7D84D873B096}"/>
              </a:ext>
            </a:extLst>
          </p:cNvPr>
          <p:cNvSpPr txBox="1"/>
          <p:nvPr/>
        </p:nvSpPr>
        <p:spPr>
          <a:xfrm>
            <a:off x="4014093" y="31868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use</a:t>
            </a:r>
            <a:endParaRPr kumimoji="1" lang="ko-Kore-US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9D72E7-D742-D192-938C-BF190C02E5BC}"/>
              </a:ext>
            </a:extLst>
          </p:cNvPr>
          <p:cNvCxnSpPr>
            <a:cxnSpLocks/>
            <a:stCxn id="28" idx="0"/>
            <a:endCxn id="5" idx="2"/>
          </p:cNvCxnSpPr>
          <p:nvPr/>
        </p:nvCxnSpPr>
        <p:spPr>
          <a:xfrm flipH="1" flipV="1">
            <a:off x="4510425" y="4272419"/>
            <a:ext cx="1441621" cy="124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351EAD-EAD6-ADFC-0DC9-303EB73B42CD}"/>
              </a:ext>
            </a:extLst>
          </p:cNvPr>
          <p:cNvSpPr txBox="1"/>
          <p:nvPr/>
        </p:nvSpPr>
        <p:spPr>
          <a:xfrm>
            <a:off x="5270365" y="4782990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prescribe C</a:t>
            </a:r>
            <a:endParaRPr kumimoji="1" lang="ko-Kore-US" altLang="en-US"/>
          </a:p>
        </p:txBody>
      </p:sp>
      <p:sp>
        <p:nvSpPr>
          <p:cNvPr id="16" name="원통[C] 15">
            <a:extLst>
              <a:ext uri="{FF2B5EF4-FFF2-40B4-BE49-F238E27FC236}">
                <a16:creationId xmlns:a16="http://schemas.microsoft.com/office/drawing/2014/main" id="{69A5258B-5075-BFF4-9D6E-837772B42C70}"/>
              </a:ext>
            </a:extLst>
          </p:cNvPr>
          <p:cNvSpPr/>
          <p:nvPr/>
        </p:nvSpPr>
        <p:spPr>
          <a:xfrm>
            <a:off x="7251562" y="3431886"/>
            <a:ext cx="1915298" cy="16084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B29DD-0943-C380-87E7-D7E6CF431CDC}"/>
              </a:ext>
            </a:extLst>
          </p:cNvPr>
          <p:cNvSpPr txBox="1"/>
          <p:nvPr/>
        </p:nvSpPr>
        <p:spPr>
          <a:xfrm>
            <a:off x="7766430" y="3987941"/>
            <a:ext cx="37482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400" dirty="0"/>
              <a:t>U</a:t>
            </a:r>
            <a:endParaRPr kumimoji="1" lang="ko-Kore-US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B6695-2367-2AF1-B7F8-3DC21B894DD2}"/>
              </a:ext>
            </a:extLst>
          </p:cNvPr>
          <p:cNvSpPr txBox="1"/>
          <p:nvPr/>
        </p:nvSpPr>
        <p:spPr>
          <a:xfrm>
            <a:off x="7795262" y="4436902"/>
            <a:ext cx="96382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400" dirty="0"/>
              <a:t>log of C, F</a:t>
            </a:r>
            <a:endParaRPr kumimoji="1" lang="ko-Kore-US" alt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3ED27-D317-1631-7278-5557EF3600D2}"/>
              </a:ext>
            </a:extLst>
          </p:cNvPr>
          <p:cNvSpPr txBox="1"/>
          <p:nvPr/>
        </p:nvSpPr>
        <p:spPr>
          <a:xfrm>
            <a:off x="8330721" y="4008536"/>
            <a:ext cx="440724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400" dirty="0"/>
              <a:t>M</a:t>
            </a:r>
            <a:endParaRPr kumimoji="1" lang="ko-Kore-US" altLang="en-US" sz="14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A49A1E-F1BB-61E6-2F42-0F07775D7383}"/>
              </a:ext>
            </a:extLst>
          </p:cNvPr>
          <p:cNvCxnSpPr>
            <a:cxnSpLocks/>
            <a:stCxn id="16" idx="2"/>
            <a:endCxn id="5" idx="3"/>
          </p:cNvCxnSpPr>
          <p:nvPr/>
        </p:nvCxnSpPr>
        <p:spPr>
          <a:xfrm flipH="1" flipV="1">
            <a:off x="5097371" y="4041587"/>
            <a:ext cx="2154191" cy="194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9F4E6C-430A-D401-8D62-23F3729D05AD}"/>
              </a:ext>
            </a:extLst>
          </p:cNvPr>
          <p:cNvSpPr txBox="1"/>
          <p:nvPr/>
        </p:nvSpPr>
        <p:spPr>
          <a:xfrm>
            <a:off x="2415954" y="4881843"/>
            <a:ext cx="1173892" cy="8309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STT</a:t>
            </a:r>
          </a:p>
          <a:p>
            <a:pPr algn="ctr"/>
            <a:r>
              <a:rPr kumimoji="1" lang="en-US" altLang="ko-Kore-US" sz="2400" dirty="0"/>
              <a:t>TTS</a:t>
            </a:r>
            <a:endParaRPr kumimoji="1" lang="ko-Kore-US" altLang="en-US" sz="2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A2117D9-51E3-4F05-AF82-E93C449E2709}"/>
              </a:ext>
            </a:extLst>
          </p:cNvPr>
          <p:cNvCxnSpPr>
            <a:cxnSpLocks/>
            <a:stCxn id="5" idx="1"/>
            <a:endCxn id="24" idx="0"/>
          </p:cNvCxnSpPr>
          <p:nvPr/>
        </p:nvCxnSpPr>
        <p:spPr>
          <a:xfrm flipH="1">
            <a:off x="3002900" y="4041587"/>
            <a:ext cx="920579" cy="8402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2D38FA-1CF4-4B49-E6D8-7CCC93519CD8}"/>
              </a:ext>
            </a:extLst>
          </p:cNvPr>
          <p:cNvSpPr/>
          <p:nvPr/>
        </p:nvSpPr>
        <p:spPr>
          <a:xfrm>
            <a:off x="5340386" y="5520276"/>
            <a:ext cx="1223319" cy="8857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>
                <a:solidFill>
                  <a:schemeClr val="tx1"/>
                </a:solidFill>
              </a:rPr>
              <a:t>DPO</a:t>
            </a:r>
            <a:endParaRPr kumimoji="1" lang="ko-Kore-US" altLang="en-US" sz="3600" baseline="-2500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D96CB95-E5A3-85F8-34F5-65377B23363C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6563705" y="5963134"/>
            <a:ext cx="1021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AFAC64-B2CF-B5EF-9C45-B7DD9E1AB4C3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5013640" y="1246797"/>
            <a:ext cx="1694226" cy="92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DEF31DA-F8EE-C19F-D6A0-F6FE7FBBEE3C}"/>
              </a:ext>
            </a:extLst>
          </p:cNvPr>
          <p:cNvSpPr txBox="1"/>
          <p:nvPr/>
        </p:nvSpPr>
        <p:spPr>
          <a:xfrm>
            <a:off x="5838775" y="1563954"/>
            <a:ext cx="104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 처방</a:t>
            </a:r>
            <a:endParaRPr kumimoji="1" lang="ko-Kore-US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0E290C-A20F-8146-D25E-B50C7E418725}"/>
              </a:ext>
            </a:extLst>
          </p:cNvPr>
          <p:cNvSpPr txBox="1"/>
          <p:nvPr/>
        </p:nvSpPr>
        <p:spPr>
          <a:xfrm>
            <a:off x="5844241" y="2496966"/>
            <a:ext cx="117389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웨어러블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장비</a:t>
            </a:r>
            <a:endParaRPr kumimoji="1" lang="en-US" altLang="ko-Kore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6EAEED-1E9F-AD09-8891-55E8B8DB3FBB}"/>
              </a:ext>
            </a:extLst>
          </p:cNvPr>
          <p:cNvCxnSpPr>
            <a:cxnSpLocks/>
            <a:stCxn id="46" idx="1"/>
            <a:endCxn id="6" idx="6"/>
          </p:cNvCxnSpPr>
          <p:nvPr/>
        </p:nvCxnSpPr>
        <p:spPr>
          <a:xfrm flipH="1" flipV="1">
            <a:off x="5212697" y="2496843"/>
            <a:ext cx="631544" cy="3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43E0DF-78A4-E08E-568D-CED69F158565}"/>
              </a:ext>
            </a:extLst>
          </p:cNvPr>
          <p:cNvSpPr txBox="1"/>
          <p:nvPr/>
        </p:nvSpPr>
        <p:spPr>
          <a:xfrm>
            <a:off x="5105607" y="25730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sense</a:t>
            </a:r>
            <a:endParaRPr kumimoji="1" lang="ko-Kore-US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6CE151C-A1D1-4D82-E528-ABAFA39E6937}"/>
              </a:ext>
            </a:extLst>
          </p:cNvPr>
          <p:cNvCxnSpPr>
            <a:cxnSpLocks/>
          </p:cNvCxnSpPr>
          <p:nvPr/>
        </p:nvCxnSpPr>
        <p:spPr>
          <a:xfrm>
            <a:off x="6769649" y="3112667"/>
            <a:ext cx="716692" cy="407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A61A66D-1F6E-A2ED-007C-E00E85F86770}"/>
              </a:ext>
            </a:extLst>
          </p:cNvPr>
          <p:cNvSpPr txBox="1"/>
          <p:nvPr/>
        </p:nvSpPr>
        <p:spPr>
          <a:xfrm>
            <a:off x="7082687" y="3042645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store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75017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환자에게 근거 기반 치료제 개입을 제공하는 소프트웨어 의료기기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</a:p>
          <a:p>
            <a:pPr>
              <a:lnSpc>
                <a:spcPct val="100000"/>
              </a:lnSpc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/>
              <a:t>SW</a:t>
            </a:r>
            <a:r>
              <a:rPr kumimoji="1" lang="ko-KR" altLang="en-US" dirty="0"/>
              <a:t>로 뇌와 신경에 자극을 주어 질환을 치료</a:t>
            </a:r>
            <a:endParaRPr kumimoji="1" lang="en-US" altLang="ko-KR" dirty="0"/>
          </a:p>
          <a:p>
            <a:pPr>
              <a:lnSpc>
                <a:spcPct val="100000"/>
              </a:lnSpc>
            </a:pPr>
            <a:endParaRPr kumimoji="1" lang="en-US" altLang="ko-KR" dirty="0"/>
          </a:p>
          <a:p>
            <a:pPr>
              <a:lnSpc>
                <a:spcPct val="100000"/>
              </a:lnSpc>
            </a:pPr>
            <a:r>
              <a:rPr kumimoji="1" lang="ko-KR" altLang="en-US" dirty="0"/>
              <a:t>개별 환자의 질환 상태에 맞는 치료 컨텐츠 처방이 필요</a:t>
            </a: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2691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0516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773708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13039</TotalTime>
  <Words>1102</Words>
  <Application>Microsoft Macintosh PowerPoint</Application>
  <PresentationFormat>와이드스크린</PresentationFormat>
  <Paragraphs>421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나눔고딕</vt:lpstr>
      <vt:lpstr>나눔고딕</vt:lpstr>
      <vt:lpstr>NanumSquare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디지털 치료기기(DTx)에 AI는 필수</vt:lpstr>
      <vt:lpstr>디지털 치료기기(DTx)에 AI는 필수</vt:lpstr>
      <vt:lpstr>순환 의존 관계</vt:lpstr>
      <vt:lpstr>DTx에 AI가 필수?</vt:lpstr>
      <vt:lpstr>DTx</vt:lpstr>
      <vt:lpstr>딥러닝 핵심 능력</vt:lpstr>
      <vt:lpstr>치료를 위한 인공지능</vt:lpstr>
      <vt:lpstr>치료를 위한 인공지능</vt:lpstr>
      <vt:lpstr>진단 AI / 치료 AI</vt:lpstr>
      <vt:lpstr>DTx에 필요한 AI</vt:lpstr>
      <vt:lpstr>DTx에 필요한 AI에 필요한 데이터</vt:lpstr>
      <vt:lpstr>대안</vt:lpstr>
      <vt:lpstr>대안</vt:lpstr>
      <vt:lpstr>다른 대안</vt:lpstr>
      <vt:lpstr>다른 대안</vt:lpstr>
      <vt:lpstr>다른 대안</vt:lpstr>
      <vt:lpstr>PowerPoint 프레젠테이션</vt:lpstr>
      <vt:lpstr>MEET</vt:lpstr>
      <vt:lpstr>MEET - Data</vt:lpstr>
      <vt:lpstr>MEET - Data - AI</vt:lpstr>
      <vt:lpstr>DEX</vt:lpstr>
      <vt:lpstr>DEX</vt:lpstr>
      <vt:lpstr>DEX</vt:lpstr>
      <vt:lpstr>선순환 체계 구축</vt:lpstr>
      <vt:lpstr>PowerPoint 프레젠테이션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기존 추천 시스템</vt:lpstr>
      <vt:lpstr>DTx에 적용하려니</vt:lpstr>
      <vt:lpstr>DTx에서의 문제점</vt:lpstr>
      <vt:lpstr>유일한 데이터</vt:lpstr>
      <vt:lpstr>유일한 데이터</vt:lpstr>
      <vt:lpstr>유일한 데이터</vt:lpstr>
      <vt:lpstr>내적 값을 찾아내기 위한 AI 모델</vt:lpstr>
      <vt:lpstr>DTx를 위한 AI 모델</vt:lpstr>
      <vt:lpstr>경도인지장애 환자를 위한 슈퍼브레인</vt:lpstr>
      <vt:lpstr>슈퍼브레인에 AI 적용</vt:lpstr>
      <vt:lpstr>슈퍼브레인에 AI 적용</vt:lpstr>
      <vt:lpstr>PowerPoint 프레젠테이션</vt:lpstr>
      <vt:lpstr>로완의 DTx는</vt:lpstr>
      <vt:lpstr>목표</vt:lpstr>
      <vt:lpstr>환자의 상태 진단</vt:lpstr>
      <vt:lpstr>환자의 상태 진단</vt:lpstr>
      <vt:lpstr>환자 별 치료 커리큘럼</vt:lpstr>
      <vt:lpstr>환자의 예후 예측</vt:lpstr>
      <vt:lpstr>음성 인터페이스</vt:lpstr>
      <vt:lpstr>컨텐츠 에셋 자동 생성</vt:lpstr>
      <vt:lpstr>DPO(Dynamic Personalized Optimization)</vt:lpstr>
      <vt:lpstr>AI의 역할</vt:lpstr>
      <vt:lpstr>DTx에 적용된 DPO</vt:lpstr>
      <vt:lpstr>잠재 특성(Latent Trait)</vt:lpstr>
      <vt:lpstr>로완의 경쟁력</vt:lpstr>
      <vt:lpstr>도메인 확장성</vt:lpstr>
      <vt:lpstr>의료에서 확장성</vt:lpstr>
      <vt:lpstr>DTx에서의 데이터 확장성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743</cp:revision>
  <dcterms:created xsi:type="dcterms:W3CDTF">2023-04-05T00:38:07Z</dcterms:created>
  <dcterms:modified xsi:type="dcterms:W3CDTF">2024-08-21T08:49:39Z</dcterms:modified>
</cp:coreProperties>
</file>